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8" r:id="rId4"/>
    <p:sldId id="258" r:id="rId5"/>
    <p:sldId id="265" r:id="rId6"/>
    <p:sldId id="287" r:id="rId7"/>
    <p:sldId id="268" r:id="rId8"/>
    <p:sldId id="260" r:id="rId9"/>
    <p:sldId id="272" r:id="rId10"/>
    <p:sldId id="273" r:id="rId11"/>
    <p:sldId id="275" r:id="rId12"/>
    <p:sldId id="276" r:id="rId13"/>
    <p:sldId id="277" r:id="rId14"/>
    <p:sldId id="279" r:id="rId15"/>
    <p:sldId id="281" r:id="rId16"/>
    <p:sldId id="280" r:id="rId17"/>
    <p:sldId id="282" r:id="rId18"/>
    <p:sldId id="283" r:id="rId19"/>
    <p:sldId id="284" r:id="rId20"/>
    <p:sldId id="285" r:id="rId21"/>
    <p:sldId id="286" r:id="rId22"/>
    <p:sldId id="289" r:id="rId23"/>
  </p:sldIdLst>
  <p:sldSz cx="18288000" cy="10287000"/>
  <p:notesSz cx="6858000" cy="9144000"/>
  <p:embeddedFontLst>
    <p:embeddedFont>
      <p:font typeface="Pretendard Regular" panose="020B0600000101010101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Pretendard ExtraBold" panose="02000903000000020004" pitchFamily="50" charset="-127"/>
      <p:bold r:id="rId30"/>
    </p:embeddedFont>
    <p:embeddedFont>
      <p:font typeface="Pretendard Light" panose="02000403000000020004" pitchFamily="50" charset="-127"/>
      <p:regular r:id="rId31"/>
    </p:embeddedFont>
    <p:embeddedFont>
      <p:font typeface="Pretendard Medium" panose="02000603000000020004" pitchFamily="50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EB9"/>
    <a:srgbClr val="533C2B"/>
    <a:srgbClr val="53452B"/>
    <a:srgbClr val="FCD5B5"/>
    <a:srgbClr val="896347"/>
    <a:srgbClr val="1E1E1E"/>
    <a:srgbClr val="F5F1EB"/>
    <a:srgbClr val="FEFDFC"/>
    <a:srgbClr val="FDEADA"/>
    <a:srgbClr val="DDD9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80404" autoAdjust="0"/>
  </p:normalViewPr>
  <p:slideViewPr>
    <p:cSldViewPr>
      <p:cViewPr varScale="1">
        <p:scale>
          <a:sx n="61" d="100"/>
          <a:sy n="61" d="100"/>
        </p:scale>
        <p:origin x="38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533C2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pPr>
            <a:r>
              <a:rPr lang="ko-KR" dirty="0"/>
              <a:t>미세먼지 농도와  연관도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533C2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평균기온</c:v>
                </c:pt>
                <c:pt idx="1">
                  <c:v>습도</c:v>
                </c:pt>
                <c:pt idx="2">
                  <c:v>풍속</c:v>
                </c:pt>
                <c:pt idx="3">
                  <c:v>일조시간</c:v>
                </c:pt>
                <c:pt idx="4">
                  <c:v>전운량</c:v>
                </c:pt>
                <c:pt idx="5">
                  <c:v>강수일수</c:v>
                </c:pt>
                <c:pt idx="6">
                  <c:v>강수량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0.35</c:v>
                </c:pt>
                <c:pt idx="1">
                  <c:v>0.2</c:v>
                </c:pt>
                <c:pt idx="2">
                  <c:v>0.12</c:v>
                </c:pt>
                <c:pt idx="3">
                  <c:v>7.0000000000000007E-2</c:v>
                </c:pt>
                <c:pt idx="4">
                  <c:v>5.1999999999999998E-2</c:v>
                </c:pt>
                <c:pt idx="5">
                  <c:v>0.05</c:v>
                </c:pt>
                <c:pt idx="6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D3-4CC4-98A5-7C2C4CEFD2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3565551"/>
        <c:axId val="853565967"/>
      </c:barChart>
      <c:catAx>
        <c:axId val="853565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533C2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pPr>
            <a:endParaRPr lang="ko-KR"/>
          </a:p>
        </c:txPr>
        <c:crossAx val="853565967"/>
        <c:crosses val="autoZero"/>
        <c:auto val="1"/>
        <c:lblAlgn val="ctr"/>
        <c:lblOffset val="100"/>
        <c:noMultiLvlLbl val="0"/>
      </c:catAx>
      <c:valAx>
        <c:axId val="853565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33C2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pPr>
            <a:endParaRPr lang="ko-KR"/>
          </a:p>
        </c:txPr>
        <c:crossAx val="853565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533C2B"/>
          </a:solidFill>
          <a:latin typeface="Pretendard Medium" panose="02000603000000020004" pitchFamily="50" charset="-127"/>
          <a:ea typeface="Pretendard Medium" panose="02000603000000020004" pitchFamily="50" charset="-127"/>
          <a:cs typeface="Pretendard Medium" panose="02000603000000020004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10FED-6C38-47C2-82E5-0BC7E0DA0F4C}" type="datetimeFigureOut">
              <a:rPr lang="ko-KR" altLang="en-US" smtClean="0"/>
              <a:t>2024-12-11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6B09F-39AC-4CE6-81A3-BE906DF0E3F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008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6B09F-39AC-4CE6-81A3-BE906DF0E3F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150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srgbClr val="3E372E">
                    <a:alpha val="80000"/>
                  </a:srgb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모델소개에 </a:t>
            </a:r>
            <a:r>
              <a:rPr kumimoji="0" lang="ko-KR" altLang="en-US" sz="1200" b="0" i="0" u="none" strike="noStrike" kern="1200" cap="none" spc="-100" normalizeH="0" baseline="0" noProof="0" dirty="0" err="1">
                <a:ln>
                  <a:noFill/>
                </a:ln>
                <a:solidFill>
                  <a:srgbClr val="3E372E">
                    <a:alpha val="80000"/>
                  </a:srgb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들어가기전</a:t>
            </a:r>
            <a:r>
              <a:rPr kumimoji="0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srgbClr val="3E372E">
                    <a:alpha val="80000"/>
                  </a:srgb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저희가 사용할 모델인 </a:t>
            </a:r>
            <a:r>
              <a:rPr kumimoji="0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srgbClr val="3E372E">
                    <a:alpha val="80000"/>
                  </a:srgb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LSTM</a:t>
            </a:r>
            <a:r>
              <a:rPr lang="ko-KR" altLang="en-US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모델에서 필수적인 </a:t>
            </a:r>
            <a:r>
              <a:rPr lang="ko-KR" altLang="en-US" sz="1200" spc="-100" dirty="0" err="1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전처리</a:t>
            </a:r>
            <a:r>
              <a:rPr lang="ko-KR" altLang="en-US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요소는 아니지만</a:t>
            </a:r>
            <a:r>
              <a:rPr lang="en-US" altLang="ko-KR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kumimoji="0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srgbClr val="3E372E">
                    <a:alpha val="80000"/>
                  </a:srgb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딥러닝 과정 중 과적합을 최대한 방지하기 위해 </a:t>
            </a:r>
            <a:r>
              <a:rPr lang="ko-KR" altLang="en-US" sz="1200" spc="-100" dirty="0" err="1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스피어만</a:t>
            </a:r>
            <a:r>
              <a:rPr lang="ko-KR" altLang="en-US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상관관계가 </a:t>
            </a:r>
            <a:r>
              <a:rPr lang="en-US" altLang="ko-KR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0.95 </a:t>
            </a:r>
            <a:r>
              <a:rPr lang="ko-KR" altLang="en-US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이상인 값들을 학습데이터 에서 제외 해주었습니다</a:t>
            </a:r>
            <a:r>
              <a:rPr lang="en-US" altLang="ko-KR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또한 딥러닝 모델의 특성상 모델이 알아서 데이터의 패턴을 인식하고</a:t>
            </a:r>
            <a:r>
              <a:rPr lang="en-US" altLang="ko-KR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학습하기 때문에 추가적인 상관관계 전처리는 하지않았습니다</a:t>
            </a:r>
            <a:r>
              <a:rPr lang="en-US" altLang="ko-KR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spc="-100" dirty="0">
              <a:solidFill>
                <a:srgbClr val="3E372E">
                  <a:alpha val="80000"/>
                </a:srgb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00" dirty="0" err="1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스피어만의</a:t>
            </a:r>
            <a:r>
              <a:rPr lang="ko-KR" altLang="en-US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상관계수 의 경우 저희가 배운 </a:t>
            </a:r>
            <a:r>
              <a:rPr lang="ko-KR" altLang="en-US" sz="1200" spc="-100" dirty="0" err="1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피어슨</a:t>
            </a:r>
            <a:r>
              <a:rPr lang="ko-KR" altLang="en-US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상관계수 와 달리 </a:t>
            </a:r>
            <a:r>
              <a:rPr lang="ko-KR" altLang="en-US" sz="1200" spc="-100" dirty="0" err="1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비선형적인</a:t>
            </a:r>
            <a:r>
              <a:rPr lang="ko-KR" altLang="en-US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데이터의 상관계수를 </a:t>
            </a:r>
            <a:r>
              <a:rPr lang="ko-KR" altLang="en-US" sz="1200" spc="-100" dirty="0" err="1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계산할수있습니다</a:t>
            </a:r>
            <a:r>
              <a:rPr lang="en-US" altLang="ko-KR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00" dirty="0" err="1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떄문에</a:t>
            </a:r>
            <a:r>
              <a:rPr lang="ko-KR" altLang="en-US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100" dirty="0" err="1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스피어만</a:t>
            </a:r>
            <a:r>
              <a:rPr lang="ko-KR" altLang="en-US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상관계수 계산법을 사용하여 </a:t>
            </a:r>
            <a:r>
              <a:rPr lang="ko-KR" altLang="en-US" sz="1200" spc="-100" dirty="0" err="1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히트맵</a:t>
            </a:r>
            <a:r>
              <a:rPr lang="ko-KR" altLang="en-US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출력 하였고</a:t>
            </a:r>
            <a:r>
              <a:rPr lang="en-US" altLang="ko-KR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결과적으로 </a:t>
            </a:r>
            <a:r>
              <a:rPr lang="en-US" altLang="ko-KR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개의 기온 데이터가 </a:t>
            </a:r>
            <a:r>
              <a:rPr lang="ko-KR" altLang="en-US" sz="1200" spc="-100" dirty="0" err="1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유사하다는걸로</a:t>
            </a:r>
            <a:r>
              <a:rPr lang="ko-KR" altLang="en-US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나왔습니다</a:t>
            </a:r>
            <a:r>
              <a:rPr lang="en-US" altLang="ko-KR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.(</a:t>
            </a:r>
            <a:r>
              <a:rPr lang="ko-KR" altLang="en-US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평균기온 </a:t>
            </a:r>
            <a:r>
              <a:rPr lang="ko-KR" altLang="en-US" sz="1200" i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≈ </a:t>
            </a:r>
            <a:r>
              <a:rPr lang="ko-KR" altLang="en-US" sz="1200" i="0" spc="-100" dirty="0">
                <a:solidFill>
                  <a:srgbClr val="3E372E">
                    <a:alpha val="80000"/>
                  </a:srgb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최저기온</a:t>
            </a:r>
            <a:r>
              <a:rPr lang="ko-KR" altLang="en-US" sz="1200" i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≈ </a:t>
            </a:r>
            <a:r>
              <a:rPr lang="ko-KR" altLang="en-US" sz="1200" i="0" spc="-100" dirty="0">
                <a:solidFill>
                  <a:srgbClr val="3E372E">
                    <a:alpha val="80000"/>
                  </a:srgb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평균지면온도</a:t>
            </a:r>
            <a:r>
              <a:rPr lang="en-US" altLang="ko-KR" sz="1200" i="0" spc="-100" dirty="0">
                <a:solidFill>
                  <a:srgbClr val="3E372E">
                    <a:alpha val="80000"/>
                  </a:srgb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spc="-100" dirty="0">
                <a:solidFill>
                  <a:srgbClr val="3E372E">
                    <a:alpha val="80000"/>
                  </a:srgb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유사한 성질을 가지고 있는 변수들이 </a:t>
            </a:r>
            <a:r>
              <a:rPr lang="en-US" altLang="ko-KR" sz="1200" i="0" spc="-100" dirty="0">
                <a:solidFill>
                  <a:srgbClr val="3E372E">
                    <a:alpha val="80000"/>
                  </a:srgb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1200" i="0" spc="-100" dirty="0">
                <a:solidFill>
                  <a:srgbClr val="3E372E">
                    <a:alpha val="80000"/>
                  </a:srgb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 이상일 경우 모델학습에 노이즈가 되어 딥러닝 문제가 </a:t>
            </a:r>
            <a:r>
              <a:rPr lang="ko-KR" altLang="en-US" sz="1200" i="0" spc="-100" dirty="0" err="1">
                <a:solidFill>
                  <a:srgbClr val="3E372E">
                    <a:alpha val="80000"/>
                  </a:srgb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될수</a:t>
            </a:r>
            <a:r>
              <a:rPr lang="ko-KR" altLang="en-US" sz="1200" i="0" spc="-100" dirty="0">
                <a:solidFill>
                  <a:srgbClr val="3E372E">
                    <a:alpha val="80000"/>
                  </a:srgb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있기 </a:t>
            </a:r>
            <a:r>
              <a:rPr lang="ko-KR" altLang="en-US" sz="1200" i="0" spc="-100" dirty="0" err="1">
                <a:solidFill>
                  <a:srgbClr val="3E372E">
                    <a:alpha val="80000"/>
                  </a:srgb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떄문에</a:t>
            </a:r>
            <a:r>
              <a:rPr lang="en-US" altLang="ko-KR" sz="1200" i="0" spc="-100" dirty="0">
                <a:solidFill>
                  <a:srgbClr val="3E372E">
                    <a:alpha val="80000"/>
                  </a:srgb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이들 중 종속변수</a:t>
            </a:r>
            <a:r>
              <a:rPr lang="en-US" altLang="ko-KR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(y)</a:t>
            </a:r>
            <a:r>
              <a:rPr lang="ko-KR" altLang="en-US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관계가 가장 깊은</a:t>
            </a:r>
            <a:endParaRPr lang="en-US" altLang="ko-KR" sz="1200" spc="-100" dirty="0">
              <a:solidFill>
                <a:srgbClr val="3E372E">
                  <a:alpha val="80000"/>
                </a:srgb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최저기온을 제외한 </a:t>
            </a:r>
            <a:r>
              <a:rPr lang="en-US" altLang="ko-KR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가지</a:t>
            </a:r>
            <a:r>
              <a:rPr lang="en-US" altLang="ko-KR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평균기온</a:t>
            </a:r>
            <a:r>
              <a:rPr lang="en-US" altLang="ko-KR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200" i="0" spc="-100" dirty="0">
                <a:solidFill>
                  <a:srgbClr val="3E372E">
                    <a:alpha val="80000"/>
                  </a:srgb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평균지면온도</a:t>
            </a:r>
            <a:r>
              <a:rPr lang="en-US" altLang="ko-KR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1200" spc="-100" dirty="0">
                <a:solidFill>
                  <a:srgbClr val="3E372E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삭제</a:t>
            </a:r>
            <a:endParaRPr lang="en-US" altLang="ko-KR" sz="1200" spc="-100" dirty="0">
              <a:solidFill>
                <a:srgbClr val="3E372E">
                  <a:alpha val="80000"/>
                </a:srgb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6B09F-39AC-4CE6-81A3-BE906DF0E3F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485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</a:t>
            </a:r>
            <a:r>
              <a:rPr lang="ko-KR" altLang="en-US" dirty="0" err="1"/>
              <a:t>전처리</a:t>
            </a:r>
            <a:r>
              <a:rPr lang="ko-KR" altLang="en-US" dirty="0"/>
              <a:t> 과정에서 데이터를 시각화 해본결과 각각의 속성들이 복잡한 형태로 </a:t>
            </a:r>
            <a:r>
              <a:rPr lang="ko-KR" altLang="en-US" dirty="0" err="1"/>
              <a:t>구성되어있었습니다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이유로 저희는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알고리즘보다 딥러닝 알고리즘이 예측분석에 효과적이라고 생각하여</a:t>
            </a:r>
            <a:r>
              <a:rPr lang="en-US" altLang="ko-KR" dirty="0"/>
              <a:t>, </a:t>
            </a:r>
            <a:r>
              <a:rPr lang="ko-KR" altLang="en-US" dirty="0"/>
              <a:t>이번 미세먼지 농도 예측 모델에서는 딥러닝 모델인 </a:t>
            </a:r>
            <a:r>
              <a:rPr lang="en-US" altLang="ko-KR" dirty="0"/>
              <a:t>LSTM</a:t>
            </a:r>
            <a:r>
              <a:rPr lang="ko-KR" altLang="en-US" dirty="0"/>
              <a:t>모델을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먼저 분석에 들어가기 앞서 상소한 </a:t>
            </a:r>
            <a:r>
              <a:rPr lang="en-US" altLang="ko-KR" dirty="0"/>
              <a:t>LSTM</a:t>
            </a:r>
            <a:r>
              <a:rPr lang="ko-KR" altLang="en-US" dirty="0"/>
              <a:t>모델에 대해 집고 넘어가도록 하겠습니다</a:t>
            </a:r>
            <a:r>
              <a:rPr lang="en-US" altLang="ko-KR" dirty="0"/>
              <a:t>. LSTM</a:t>
            </a:r>
            <a:r>
              <a:rPr lang="ko-KR" altLang="en-US" dirty="0"/>
              <a:t>알고리즘은 저희가 </a:t>
            </a:r>
            <a:r>
              <a:rPr lang="en-US" altLang="ko-KR" dirty="0"/>
              <a:t>1</a:t>
            </a:r>
            <a:r>
              <a:rPr lang="ko-KR" altLang="en-US" dirty="0" err="1"/>
              <a:t>학년때</a:t>
            </a:r>
            <a:r>
              <a:rPr lang="ko-KR" altLang="en-US" dirty="0"/>
              <a:t> 잠깐 배웠던 </a:t>
            </a:r>
            <a:r>
              <a:rPr lang="en-US" altLang="ko-KR" dirty="0"/>
              <a:t>RNN</a:t>
            </a:r>
            <a:r>
              <a:rPr lang="ko-KR" altLang="en-US" dirty="0"/>
              <a:t>모델에서 변형된 형태를 가지고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RNN(Recurrent Neural Network)</a:t>
            </a:r>
            <a:r>
              <a:rPr lang="ko-KR" altLang="en-US" dirty="0"/>
              <a:t>의 기본 작동 원리를 보겠습니다</a:t>
            </a:r>
            <a:r>
              <a:rPr lang="en-US" altLang="ko-KR" dirty="0"/>
              <a:t>. </a:t>
            </a:r>
            <a:r>
              <a:rPr lang="ko-KR" altLang="en-US" dirty="0"/>
              <a:t>여기 보시는 것처럼 </a:t>
            </a:r>
            <a:r>
              <a:rPr lang="en-US" altLang="ko-KR" dirty="0"/>
              <a:t>RNN</a:t>
            </a:r>
            <a:r>
              <a:rPr lang="ko-KR" altLang="en-US" dirty="0"/>
              <a:t>은 순차적인 데이터</a:t>
            </a:r>
            <a:r>
              <a:rPr lang="en-US" altLang="ko-KR" dirty="0"/>
              <a:t>, </a:t>
            </a:r>
            <a:r>
              <a:rPr lang="ko-KR" altLang="en-US" dirty="0"/>
              <a:t>즉 시계열 데이터를 처리하기 위해 설계된 모델입니다</a:t>
            </a:r>
            <a:r>
              <a:rPr lang="en-US" altLang="ko-KR" dirty="0"/>
              <a:t>. </a:t>
            </a:r>
            <a:r>
              <a:rPr lang="ko-KR" altLang="en-US" dirty="0"/>
              <a:t>각 단계에서는 입력 데이터 </a:t>
            </a:r>
            <a:r>
              <a:rPr lang="en-US" altLang="ko-KR" dirty="0" err="1"/>
              <a:t>XtX_tXt</a:t>
            </a:r>
            <a:r>
              <a:rPr lang="en-US" altLang="ko-KR" dirty="0"/>
              <a:t>​</a:t>
            </a:r>
            <a:r>
              <a:rPr lang="ko-KR" altLang="en-US" dirty="0"/>
              <a:t>와 이전 단계의 정보 </a:t>
            </a:r>
            <a:r>
              <a:rPr lang="en-US" altLang="ko-KR" dirty="0" err="1"/>
              <a:t>hth_tht</a:t>
            </a:r>
            <a:r>
              <a:rPr lang="en-US" altLang="ko-KR" dirty="0"/>
              <a:t>​</a:t>
            </a:r>
            <a:r>
              <a:rPr lang="ko-KR" altLang="en-US" dirty="0"/>
              <a:t>가 전달됩니다</a:t>
            </a:r>
            <a:r>
              <a:rPr lang="en-US" altLang="ko-KR" dirty="0"/>
              <a:t>. </a:t>
            </a:r>
            <a:r>
              <a:rPr lang="ko-KR" altLang="en-US" dirty="0"/>
              <a:t>이러한 구조 덕분에 </a:t>
            </a:r>
            <a:r>
              <a:rPr lang="en-US" altLang="ko-KR" dirty="0"/>
              <a:t>RNN</a:t>
            </a:r>
            <a:r>
              <a:rPr lang="ko-KR" altLang="en-US" dirty="0"/>
              <a:t>은 과거 데이터를 기억하면서 다음 예측에 반영할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</a:t>
            </a:r>
            <a:r>
              <a:rPr lang="en-US" altLang="ko-KR" dirty="0"/>
              <a:t>RNN</a:t>
            </a:r>
            <a:r>
              <a:rPr lang="ko-KR" altLang="en-US" dirty="0"/>
              <a:t>에는 **</a:t>
            </a:r>
            <a:r>
              <a:rPr lang="en-US" altLang="ko-KR" dirty="0"/>
              <a:t>'</a:t>
            </a:r>
            <a:r>
              <a:rPr lang="ko-KR" altLang="en-US" dirty="0"/>
              <a:t>장기 의존성 문제</a:t>
            </a:r>
            <a:r>
              <a:rPr lang="en-US" altLang="ko-KR" dirty="0"/>
              <a:t>'**</a:t>
            </a:r>
            <a:r>
              <a:rPr lang="ko-KR" altLang="en-US" dirty="0"/>
              <a:t>라는 큰 단점이 있습니다</a:t>
            </a:r>
            <a:r>
              <a:rPr lang="en-US" altLang="ko-KR" dirty="0"/>
              <a:t>. </a:t>
            </a:r>
            <a:r>
              <a:rPr lang="ko-KR" altLang="en-US" dirty="0"/>
              <a:t>시간이 오래 지나면 초기 입력 데이터의 정보가 점점 희석되기 때문에</a:t>
            </a:r>
            <a:r>
              <a:rPr lang="en-US" altLang="ko-KR" dirty="0"/>
              <a:t>, </a:t>
            </a:r>
            <a:r>
              <a:rPr lang="ko-KR" altLang="en-US" dirty="0"/>
              <a:t>데이터의 양이 </a:t>
            </a:r>
            <a:r>
              <a:rPr lang="ko-KR" altLang="en-US" dirty="0" err="1"/>
              <a:t>방대할경우</a:t>
            </a:r>
            <a:r>
              <a:rPr lang="ko-KR" altLang="en-US" dirty="0"/>
              <a:t> 아주 먼 과거의 정보를 학습하거나 예측하는 데 어려움이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반면</a:t>
            </a:r>
            <a:r>
              <a:rPr lang="en-US" altLang="ko-KR" dirty="0"/>
              <a:t>, LSTM</a:t>
            </a:r>
            <a:r>
              <a:rPr lang="ko-KR" altLang="en-US" dirty="0"/>
              <a:t>은 </a:t>
            </a:r>
            <a:r>
              <a:rPr lang="en-US" altLang="ko-KR" dirty="0"/>
              <a:t>RNN</a:t>
            </a:r>
            <a:r>
              <a:rPr lang="ko-KR" altLang="en-US" dirty="0"/>
              <a:t>의 이러한 한계를 극복하기 위해 설계되었습니다</a:t>
            </a:r>
            <a:r>
              <a:rPr lang="en-US" altLang="ko-KR" dirty="0"/>
              <a:t>. </a:t>
            </a:r>
            <a:r>
              <a:rPr lang="ko-KR" altLang="en-US" dirty="0"/>
              <a:t>보시는 것처럼</a:t>
            </a:r>
            <a:r>
              <a:rPr lang="en-US" altLang="ko-KR" dirty="0"/>
              <a:t>, LSTM</a:t>
            </a:r>
            <a:r>
              <a:rPr lang="ko-KR" altLang="en-US" dirty="0"/>
              <a:t>은 각 단계에서 여러 게이트를 사용합니다</a:t>
            </a:r>
            <a:r>
              <a:rPr lang="en-US" altLang="ko-KR" dirty="0"/>
              <a:t>. </a:t>
            </a:r>
            <a:r>
              <a:rPr lang="ko-KR" altLang="en-US" dirty="0"/>
              <a:t>이러한 게이트 구조와 더불어 </a:t>
            </a:r>
            <a:r>
              <a:rPr lang="en-US" altLang="ko-KR" dirty="0"/>
              <a:t>＇</a:t>
            </a:r>
            <a:r>
              <a:rPr lang="ko-KR" altLang="en-US" dirty="0"/>
              <a:t>셀 상태</a:t>
            </a:r>
            <a:r>
              <a:rPr lang="en-US" altLang="ko-KR" dirty="0"/>
              <a:t>(Cell State)＇</a:t>
            </a:r>
            <a:r>
              <a:rPr lang="ko-KR" altLang="en-US" dirty="0"/>
              <a:t>라는 특별한 메모리를 추가로 활용하여</a:t>
            </a:r>
            <a:r>
              <a:rPr lang="en-US" altLang="ko-KR" dirty="0"/>
              <a:t>, </a:t>
            </a:r>
            <a:r>
              <a:rPr lang="ko-KR" altLang="en-US" dirty="0"/>
              <a:t>중요한 정보는 오래 기억하고 불필요한 정보는 잊도록 설계되었습니다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LSTM</a:t>
            </a:r>
            <a:r>
              <a:rPr lang="ko-KR" altLang="en-US" dirty="0"/>
              <a:t>은 긴 시간 간격에 걸친 의존성을 효과적으로 처리할 수 있습니다</a:t>
            </a:r>
            <a:r>
              <a:rPr lang="en-US" altLang="ko-KR" dirty="0"/>
              <a:t>.＂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쉽게 말해</a:t>
            </a:r>
            <a:r>
              <a:rPr lang="en-US" altLang="ko-KR" dirty="0"/>
              <a:t>, LSTM</a:t>
            </a:r>
            <a:r>
              <a:rPr lang="ko-KR" altLang="en-US" dirty="0"/>
              <a:t>은 데이터가 시간에 따라 변화하는 패턴을 이해하고 예측하는 데 매우 적합한 모델입니다</a:t>
            </a:r>
            <a:r>
              <a:rPr lang="en-US" altLang="ko-KR" dirty="0"/>
              <a:t>. 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저희 프로젝트처럼 </a:t>
            </a:r>
            <a:r>
              <a:rPr lang="en-US" altLang="ko-KR" dirty="0"/>
              <a:t>＇</a:t>
            </a:r>
            <a:r>
              <a:rPr lang="ko-KR" altLang="en-US" dirty="0"/>
              <a:t>날씨와 미세먼지 농도</a:t>
            </a:r>
            <a:r>
              <a:rPr lang="en-US" altLang="ko-KR" dirty="0"/>
              <a:t>＇</a:t>
            </a:r>
            <a:r>
              <a:rPr lang="ko-KR" altLang="en-US" dirty="0"/>
              <a:t>처럼 </a:t>
            </a:r>
            <a:r>
              <a:rPr lang="ko-KR" altLang="en-US" b="1" dirty="0"/>
              <a:t>연속적인 시계열 데이터</a:t>
            </a:r>
            <a:r>
              <a:rPr lang="ko-KR" altLang="en-US" dirty="0"/>
              <a:t>를 분석할 때 강력한 도구가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6B09F-39AC-4CE6-81A3-BE906DF0E3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194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LSTM</a:t>
            </a:r>
            <a:r>
              <a:rPr lang="ko-KR" altLang="en-US" dirty="0"/>
              <a:t>모델의 경우 시간 순으로 정렬된 데이터의 패턴을 인식하여</a:t>
            </a:r>
            <a:r>
              <a:rPr lang="en-US" altLang="ko-KR" dirty="0"/>
              <a:t>, </a:t>
            </a:r>
            <a:r>
              <a:rPr lang="ko-KR" altLang="en-US" dirty="0"/>
              <a:t>미래의 데이터를 예측하는 모델이기 </a:t>
            </a:r>
            <a:r>
              <a:rPr lang="ko-KR" altLang="en-US" dirty="0" err="1"/>
              <a:t>떄문에</a:t>
            </a:r>
            <a:r>
              <a:rPr lang="ko-KR" altLang="en-US" dirty="0"/>
              <a:t> 데이터를 일자 순으로 정렬해주었습니다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6B09F-39AC-4CE6-81A3-BE906DF0E3F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147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딥러닝 모델의 경우 </a:t>
            </a:r>
            <a:r>
              <a:rPr lang="ko-KR" altLang="en-US" dirty="0" err="1"/>
              <a:t>머신러닝</a:t>
            </a:r>
            <a:r>
              <a:rPr lang="ko-KR" altLang="en-US" dirty="0"/>
              <a:t> 보다 과적합에 민감하기 때문에 최적의 모델을 </a:t>
            </a:r>
            <a:r>
              <a:rPr lang="ko-KR" altLang="en-US" dirty="0" err="1"/>
              <a:t>찾기위해</a:t>
            </a:r>
            <a:r>
              <a:rPr lang="ko-KR" altLang="en-US" dirty="0"/>
              <a:t> 수차에 돌려보았습니다</a:t>
            </a:r>
            <a:endParaRPr lang="en-US" altLang="ko-KR" dirty="0"/>
          </a:p>
          <a:p>
            <a:r>
              <a:rPr lang="ko-KR" altLang="en-US" dirty="0"/>
              <a:t>결과적으로 트레인 데이터 비율을 전체데이터의 </a:t>
            </a:r>
            <a:r>
              <a:rPr lang="en-US" altLang="ko-KR" dirty="0"/>
              <a:t>75%</a:t>
            </a:r>
            <a:r>
              <a:rPr lang="ko-KR" altLang="en-US" dirty="0"/>
              <a:t>로 하고 나머지 </a:t>
            </a:r>
            <a:r>
              <a:rPr lang="en-US" altLang="ko-KR" dirty="0"/>
              <a:t>25%</a:t>
            </a:r>
            <a:r>
              <a:rPr lang="ko-KR" altLang="en-US" dirty="0"/>
              <a:t>를 테스트 데이터로 설정해주었습니다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6B09F-39AC-4CE6-81A3-BE906DF0E3F8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931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LSTM</a:t>
            </a:r>
            <a:r>
              <a:rPr lang="ko-KR" altLang="en-US" dirty="0"/>
              <a:t>모델에서 가장중요한 유닛의 수와 </a:t>
            </a:r>
            <a:r>
              <a:rPr lang="ko-KR" altLang="en-US" dirty="0" err="1"/>
              <a:t>드롭아웃</a:t>
            </a:r>
            <a:r>
              <a:rPr lang="ko-KR" altLang="en-US" dirty="0"/>
              <a:t> 블록의 크기 또한 </a:t>
            </a:r>
            <a:r>
              <a:rPr lang="ko-KR" altLang="en-US" dirty="0" err="1"/>
              <a:t>수차래의</a:t>
            </a:r>
            <a:r>
              <a:rPr lang="ko-KR" altLang="en-US" dirty="0"/>
              <a:t> 테스트 후 최적의 비율의 찾아주었습니다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6B09F-39AC-4CE6-81A3-BE906DF0E3F8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814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결과적으로 신경망의 첫번째 층은 </a:t>
            </a:r>
            <a:r>
              <a:rPr lang="en-US" altLang="ko-KR" dirty="0"/>
              <a:t>65</a:t>
            </a:r>
            <a:r>
              <a:rPr lang="ko-KR" altLang="en-US" dirty="0"/>
              <a:t>개의 신경을 두번째 층은 </a:t>
            </a:r>
            <a:r>
              <a:rPr lang="en-US" altLang="ko-KR" dirty="0"/>
              <a:t>128</a:t>
            </a:r>
            <a:r>
              <a:rPr lang="ko-KR" altLang="en-US" dirty="0"/>
              <a:t>개의 </a:t>
            </a:r>
            <a:r>
              <a:rPr lang="ko-KR" altLang="en-US" dirty="0" err="1"/>
              <a:t>개의</a:t>
            </a:r>
            <a:r>
              <a:rPr lang="ko-KR" altLang="en-US" dirty="0"/>
              <a:t> 층을 가지고 있으며</a:t>
            </a:r>
            <a:r>
              <a:rPr lang="en-US" altLang="ko-KR" dirty="0"/>
              <a:t>, </a:t>
            </a:r>
            <a:r>
              <a:rPr lang="ko-KR" altLang="en-US" dirty="0"/>
              <a:t>이중 랜덤으로 </a:t>
            </a:r>
            <a:r>
              <a:rPr lang="en-US" altLang="ko-KR" dirty="0"/>
              <a:t>30%</a:t>
            </a:r>
            <a:r>
              <a:rPr lang="ko-KR" altLang="en-US" dirty="0"/>
              <a:t>의 신경망을 제거해줌으로써 과적합을 </a:t>
            </a:r>
            <a:r>
              <a:rPr lang="ko-KR" altLang="en-US" dirty="0" err="1"/>
              <a:t>한번더</a:t>
            </a:r>
            <a:r>
              <a:rPr lang="ko-KR" altLang="en-US" dirty="0"/>
              <a:t> 방지해주었습니다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</a:t>
            </a:r>
            <a:r>
              <a:rPr lang="en-US" altLang="ko-KR" dirty="0"/>
              <a:t> </a:t>
            </a:r>
            <a:r>
              <a:rPr lang="ko-KR" altLang="en-US" dirty="0" err="1"/>
              <a:t>새번째</a:t>
            </a:r>
            <a:r>
              <a:rPr lang="ko-KR" altLang="en-US" dirty="0"/>
              <a:t> 층은 </a:t>
            </a:r>
            <a:r>
              <a:rPr lang="en-US" altLang="ko-KR" dirty="0"/>
              <a:t>64</a:t>
            </a:r>
            <a:r>
              <a:rPr lang="ko-KR" altLang="en-US" dirty="0"/>
              <a:t>개의 층으로 </a:t>
            </a:r>
            <a:r>
              <a:rPr lang="ko-KR" altLang="en-US" dirty="0" err="1"/>
              <a:t>구성되어있으며</a:t>
            </a:r>
            <a:r>
              <a:rPr lang="ko-KR" altLang="en-US" dirty="0"/>
              <a:t> 활성함수는 </a:t>
            </a:r>
            <a:r>
              <a:rPr lang="en-US" altLang="ko-KR" dirty="0" err="1"/>
              <a:t>relu</a:t>
            </a:r>
            <a:r>
              <a:rPr lang="en-US" altLang="ko-KR" dirty="0"/>
              <a:t>(</a:t>
            </a:r>
            <a:r>
              <a:rPr lang="ko-KR" altLang="en-US" dirty="0" err="1"/>
              <a:t>릴루</a:t>
            </a:r>
            <a:r>
              <a:rPr lang="en-US" altLang="ko-KR" dirty="0"/>
              <a:t>) </a:t>
            </a:r>
            <a:r>
              <a:rPr lang="ko-KR" altLang="en-US" dirty="0"/>
              <a:t>함수를 사용해주었습니다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6B09F-39AC-4CE6-81A3-BE906DF0E3F8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0400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학습된 모델에 테스트 데이터를 삽입하여 예측을 돌려본 그래프입니다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파란색의 그래프는 실재데이터 이고</a:t>
            </a:r>
            <a:r>
              <a:rPr lang="en-US" altLang="ko-KR" dirty="0"/>
              <a:t>, </a:t>
            </a:r>
            <a:r>
              <a:rPr lang="ko-KR" altLang="en-US" dirty="0"/>
              <a:t>주황색의 그래프는 예측그래프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가끔 한번씩 미세먼지가 뛰는 날은 모델이 적절하게 </a:t>
            </a:r>
            <a:r>
              <a:rPr lang="ko-KR" altLang="en-US" dirty="0" err="1"/>
              <a:t>대을을</a:t>
            </a:r>
            <a:r>
              <a:rPr lang="ko-KR" altLang="en-US" dirty="0"/>
              <a:t> </a:t>
            </a:r>
            <a:r>
              <a:rPr lang="ko-KR" altLang="en-US" dirty="0" err="1"/>
              <a:t>하지못하고</a:t>
            </a:r>
            <a:r>
              <a:rPr lang="ko-KR" altLang="en-US" dirty="0"/>
              <a:t> </a:t>
            </a:r>
            <a:r>
              <a:rPr lang="ko-KR" altLang="en-US" dirty="0" err="1"/>
              <a:t>있는걸</a:t>
            </a:r>
            <a:r>
              <a:rPr lang="ko-KR" altLang="en-US" dirty="0"/>
              <a:t> </a:t>
            </a:r>
            <a:r>
              <a:rPr lang="ko-KR" altLang="en-US" dirty="0" err="1"/>
              <a:t>볼수있지만</a:t>
            </a:r>
            <a:r>
              <a:rPr lang="en-US" altLang="ko-KR" dirty="0"/>
              <a:t>, </a:t>
            </a:r>
            <a:r>
              <a:rPr lang="ko-KR" altLang="en-US" dirty="0"/>
              <a:t>미세먼지가 </a:t>
            </a:r>
            <a:r>
              <a:rPr lang="en-US" altLang="ko-KR" dirty="0"/>
              <a:t>10~80</a:t>
            </a:r>
            <a:r>
              <a:rPr lang="ko-KR" altLang="en-US" dirty="0"/>
              <a:t>정도의 경우 어느정도 예측을 잘하고 </a:t>
            </a:r>
            <a:r>
              <a:rPr lang="ko-KR" altLang="en-US" dirty="0" err="1"/>
              <a:t>있는걸로</a:t>
            </a:r>
            <a:r>
              <a:rPr lang="ko-KR" altLang="en-US" dirty="0"/>
              <a:t> 보여집니다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6B09F-39AC-4CE6-81A3-BE906DF0E3F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2027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테스트와 트레인 데이터를 동시에 삽입하고 각각 시각화를 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위에 보이시는 그래프는 트레인 데이터 입니다</a:t>
            </a:r>
            <a:r>
              <a:rPr lang="en-US" altLang="ko-KR" dirty="0"/>
              <a:t>. </a:t>
            </a:r>
            <a:r>
              <a:rPr lang="ko-KR" altLang="en-US" dirty="0"/>
              <a:t>트레인 데이터의 경우 </a:t>
            </a:r>
            <a:r>
              <a:rPr lang="ko-KR" altLang="en-US" dirty="0" err="1"/>
              <a:t>상활에</a:t>
            </a:r>
            <a:r>
              <a:rPr lang="ko-KR" altLang="en-US" dirty="0"/>
              <a:t> 맞게 정확한 예측을 보여주고 </a:t>
            </a:r>
            <a:r>
              <a:rPr lang="ko-KR" altLang="en-US" dirty="0" err="1"/>
              <a:t>있는걸로</a:t>
            </a:r>
            <a:r>
              <a:rPr lang="ko-KR" altLang="en-US" dirty="0"/>
              <a:t> 보이지만</a:t>
            </a:r>
            <a:r>
              <a:rPr lang="en-US" altLang="ko-KR" dirty="0"/>
              <a:t>, </a:t>
            </a:r>
            <a:r>
              <a:rPr lang="ko-KR" altLang="en-US" dirty="0"/>
              <a:t>테스트의 경우 비교적으로 대응을 하지 </a:t>
            </a:r>
            <a:r>
              <a:rPr lang="ko-KR" altLang="en-US" dirty="0" err="1"/>
              <a:t>못하는걸로</a:t>
            </a:r>
            <a:r>
              <a:rPr lang="ko-KR" altLang="en-US" dirty="0"/>
              <a:t> 나와 과적합이 예상되고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6B09F-39AC-4CE6-81A3-BE906DF0E3F8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020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학습된 모델의 신뢰도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트레인 </a:t>
            </a:r>
            <a:r>
              <a:rPr lang="en-US" altLang="ko-KR" dirty="0"/>
              <a:t>RMSE</a:t>
            </a:r>
            <a:r>
              <a:rPr lang="ko-KR" altLang="en-US" dirty="0"/>
              <a:t>의 경우 </a:t>
            </a:r>
            <a:r>
              <a:rPr lang="en-US" altLang="ko-KR" dirty="0"/>
              <a:t>1.262 </a:t>
            </a:r>
            <a:r>
              <a:rPr lang="ko-KR" altLang="en-US" dirty="0"/>
              <a:t>로 계산되었고</a:t>
            </a:r>
            <a:r>
              <a:rPr lang="en-US" altLang="ko-KR" dirty="0"/>
              <a:t>, </a:t>
            </a:r>
            <a:r>
              <a:rPr lang="ko-KR" altLang="en-US" dirty="0"/>
              <a:t>테스트의 경우 </a:t>
            </a:r>
            <a:r>
              <a:rPr lang="en-US" altLang="ko-KR" dirty="0"/>
              <a:t>1.258</a:t>
            </a:r>
            <a:r>
              <a:rPr lang="ko-KR" altLang="en-US" dirty="0"/>
              <a:t>로 계산되었습니다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다만 </a:t>
            </a:r>
            <a:r>
              <a:rPr lang="en-US" altLang="ko-KR" dirty="0"/>
              <a:t>R</a:t>
            </a:r>
            <a:r>
              <a:rPr lang="ko-KR" altLang="en-US" dirty="0"/>
              <a:t>스퀘어의 경우 </a:t>
            </a:r>
            <a:r>
              <a:rPr lang="en-US" altLang="ko-KR" dirty="0"/>
              <a:t>0.17</a:t>
            </a:r>
            <a:r>
              <a:rPr lang="ko-KR" altLang="en-US" dirty="0"/>
              <a:t>로 </a:t>
            </a:r>
            <a:r>
              <a:rPr lang="ko-KR" altLang="en-US" dirty="0" err="1"/>
              <a:t>낮게나와</a:t>
            </a:r>
            <a:r>
              <a:rPr lang="ko-KR" altLang="en-US" dirty="0"/>
              <a:t> 예측성능은 크게 </a:t>
            </a:r>
            <a:r>
              <a:rPr lang="ko-KR" altLang="en-US" dirty="0" err="1"/>
              <a:t>떨어지는걸로</a:t>
            </a:r>
            <a:r>
              <a:rPr lang="ko-KR" altLang="en-US" dirty="0"/>
              <a:t> 나왔습니다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6B09F-39AC-4CE6-81A3-BE906DF0E3F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55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문제점을 해결하기 위해 생각해 보았고</a:t>
            </a:r>
            <a:r>
              <a:rPr lang="en-US" altLang="ko-KR" dirty="0"/>
              <a:t>, LSTM</a:t>
            </a:r>
            <a:r>
              <a:rPr lang="ko-KR" altLang="en-US" dirty="0"/>
              <a:t>모델을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튜닝을 하기위해 돌려보았습니다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저희 팀이 가지고 있는 컴퓨터의 </a:t>
            </a:r>
            <a:r>
              <a:rPr lang="en-US" altLang="ko-KR" dirty="0"/>
              <a:t>GPU</a:t>
            </a:r>
            <a:r>
              <a:rPr lang="ko-KR" altLang="en-US" dirty="0"/>
              <a:t>성능과 구글 </a:t>
            </a:r>
            <a:r>
              <a:rPr lang="ko-KR" altLang="en-US" dirty="0" err="1"/>
              <a:t>코랩의</a:t>
            </a:r>
            <a:r>
              <a:rPr lang="ko-KR" altLang="en-US" dirty="0"/>
              <a:t> 이용시간 제한으로 인하여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튜닝을 </a:t>
            </a:r>
            <a:r>
              <a:rPr lang="en-US" altLang="ko-KR" dirty="0"/>
              <a:t>3</a:t>
            </a:r>
            <a:r>
              <a:rPr lang="ko-KR" altLang="en-US" dirty="0"/>
              <a:t>시간 정도 돌려보았지만 유의미한 이득이 없었습니다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딥러닝의</a:t>
            </a:r>
            <a:r>
              <a:rPr lang="ko-KR" altLang="en-US" dirty="0"/>
              <a:t> 경우 고성능의 컴퓨터가 요구된다는</a:t>
            </a:r>
            <a:r>
              <a:rPr lang="en-US" altLang="ko-KR" dirty="0"/>
              <a:t> </a:t>
            </a:r>
            <a:r>
              <a:rPr lang="ko-KR" altLang="en-US" dirty="0"/>
              <a:t>결론이 도출되었고</a:t>
            </a:r>
            <a:r>
              <a:rPr lang="en-US" altLang="ko-KR" dirty="0"/>
              <a:t>, </a:t>
            </a:r>
            <a:r>
              <a:rPr lang="ko-KR" altLang="en-US" dirty="0"/>
              <a:t>고성능 컴퓨터와 더 많은 변수수를 가지고 학습하면 더 좋은 예측 성능을 </a:t>
            </a:r>
            <a:r>
              <a:rPr lang="ko-KR" altLang="en-US" dirty="0" err="1"/>
              <a:t>널것으로</a:t>
            </a:r>
            <a:r>
              <a:rPr lang="ko-KR" altLang="en-US" dirty="0"/>
              <a:t> 판단하였습니다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뿐만 아니라 미세먼지의 경우 지역 내부</a:t>
            </a:r>
            <a:r>
              <a:rPr lang="en-US" altLang="ko-KR" dirty="0"/>
              <a:t>, </a:t>
            </a:r>
            <a:r>
              <a:rPr lang="ko-KR" altLang="en-US" dirty="0"/>
              <a:t>외부 또는 다른 국가들의 </a:t>
            </a:r>
            <a:r>
              <a:rPr lang="ko-KR" altLang="en-US" dirty="0" err="1"/>
              <a:t>영항을</a:t>
            </a:r>
            <a:r>
              <a:rPr lang="ko-KR" altLang="en-US" dirty="0"/>
              <a:t> 많이 받는 요소이기 때문에 미세먼지의 정확한 예측은 </a:t>
            </a:r>
            <a:r>
              <a:rPr lang="ko-KR" altLang="en-US" dirty="0" err="1"/>
              <a:t>힘들거같다고</a:t>
            </a:r>
            <a:r>
              <a:rPr lang="ko-KR" altLang="en-US" dirty="0"/>
              <a:t> 판단합니다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6B09F-39AC-4CE6-81A3-BE906DF0E3F8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015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본론으로 </a:t>
            </a:r>
            <a:r>
              <a:rPr lang="ko-KR" altLang="en-US" dirty="0" err="1"/>
              <a:t>들어가기전</a:t>
            </a:r>
            <a:r>
              <a:rPr lang="ko-KR" altLang="en-US" dirty="0"/>
              <a:t> 미세먼지가 왜 중요한지 알라보도록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2021</a:t>
            </a:r>
            <a:r>
              <a:rPr lang="ko-KR" altLang="en-US" dirty="0"/>
              <a:t>년</a:t>
            </a:r>
            <a:r>
              <a:rPr lang="en-US" altLang="ko-KR" dirty="0"/>
              <a:t>5</a:t>
            </a:r>
            <a:r>
              <a:rPr lang="ko-KR" altLang="en-US" dirty="0"/>
              <a:t>월에 발간된 논문에 따르면 미세먼지 농도가 지역내 관광객 수에 어느정도 영향을 </a:t>
            </a:r>
            <a:r>
              <a:rPr lang="ko-KR" altLang="en-US" dirty="0" err="1"/>
              <a:t>준다는걸로</a:t>
            </a:r>
            <a:r>
              <a:rPr lang="ko-KR" altLang="en-US" dirty="0"/>
              <a:t> 발표되었습니다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 논문의 결론을 보시면 관광객의 현재거주지 기준 미세먼지 농도가 높으면 당일여행 수요와 숙박여행 수요가 각각 </a:t>
            </a:r>
            <a:r>
              <a:rPr lang="en-US" altLang="ko-KR" dirty="0"/>
              <a:t>3.9</a:t>
            </a:r>
            <a:r>
              <a:rPr lang="ko-KR" altLang="en-US" dirty="0"/>
              <a:t>퍼센트 </a:t>
            </a:r>
            <a:r>
              <a:rPr lang="en-US" altLang="ko-KR" dirty="0"/>
              <a:t>5.2% </a:t>
            </a:r>
            <a:r>
              <a:rPr lang="ko-KR" altLang="en-US" dirty="0" err="1"/>
              <a:t>감소되는걸로</a:t>
            </a:r>
            <a:r>
              <a:rPr lang="ko-KR" altLang="en-US" dirty="0"/>
              <a:t> 나왔습니다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다만 여기서 집고 넘어가야할 부분은 여행을 가려는 대상의 지역이 아닌 여행을 출발하는 지역의 미세먼지 농도라는 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논문에 따르면 도착지 기준 미세먼지 농도는 분석상 유의미한 상관관계를 가지고 있지 않다고 나왔습니다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때문에 본론에 들어가기 앞서 이점 먼저 집고 넘어가도록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6B09F-39AC-4CE6-81A3-BE906DF0E3F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602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6B09F-39AC-4CE6-81A3-BE906DF0E3F8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560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6B09F-39AC-4CE6-81A3-BE906DF0E3F8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0336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저희팀이</a:t>
            </a:r>
            <a:r>
              <a:rPr lang="ko-KR" altLang="en-US" dirty="0"/>
              <a:t> 설정한 번수들은 </a:t>
            </a:r>
            <a:r>
              <a:rPr lang="en-US" altLang="ko-KR" dirty="0"/>
              <a:t>2020</a:t>
            </a:r>
            <a:r>
              <a:rPr lang="ko-KR" altLang="en-US" dirty="0"/>
              <a:t>년 에 발표된 </a:t>
            </a:r>
            <a:r>
              <a:rPr lang="ko-KR" altLang="ko-KR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기후변화에 따른 미세먼지 </a:t>
            </a:r>
            <a:r>
              <a:rPr lang="ko-KR" altLang="ko-KR" sz="1200" dirty="0" err="1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대기질</a:t>
            </a:r>
            <a:r>
              <a:rPr lang="ko-KR" altLang="ko-KR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변화 추정 및 관련 정책 지원 연구</a:t>
            </a:r>
            <a:r>
              <a:rPr lang="en-US" altLang="ko-KR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ko-KR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미세먼지 예측을 위한 기계학습 모델 간 성능 비교 연구</a:t>
            </a:r>
            <a:r>
              <a:rPr lang="en-US" altLang="ko-KR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논문의 참조하여 </a:t>
            </a:r>
            <a:r>
              <a:rPr lang="ko-KR" altLang="en-US" sz="1200" dirty="0" err="1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미세먼지농도와</a:t>
            </a:r>
            <a:r>
              <a:rPr lang="ko-KR" altLang="en-US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가장 연관성이 높은 기상데이터 변수들을 선정하였습니다</a:t>
            </a:r>
            <a:r>
              <a:rPr lang="en-US" altLang="ko-KR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6B09F-39AC-4CE6-81A3-BE906DF0E3F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11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수집한 변수로는 </a:t>
            </a:r>
            <a:r>
              <a:rPr lang="en-US" altLang="ko-KR" dirty="0"/>
              <a:t>(</a:t>
            </a:r>
            <a:r>
              <a:rPr lang="ko-KR" altLang="en-US" dirty="0" err="1"/>
              <a:t>표읽기</a:t>
            </a:r>
            <a:r>
              <a:rPr lang="en-US" altLang="ko-KR" dirty="0"/>
              <a:t>) </a:t>
            </a:r>
            <a:r>
              <a:rPr lang="ko-KR" altLang="en-US" dirty="0"/>
              <a:t>이며 종속변수인 미세먼지 농도 의 경우 입자의 크기가 </a:t>
            </a:r>
            <a:r>
              <a:rPr lang="en-US" altLang="ko-KR" dirty="0"/>
              <a:t>PM10</a:t>
            </a:r>
            <a:r>
              <a:rPr lang="ko-KR" altLang="en-US" dirty="0"/>
              <a:t>에 해당하는 일반 미세먼지 데이터로 학습을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6B09F-39AC-4CE6-81A3-BE906DF0E3F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수집한 데이터들은 대기환경 데이터의 경우 </a:t>
            </a:r>
            <a:r>
              <a:rPr lang="en-US" altLang="ko-KR" dirty="0"/>
              <a:t>‘</a:t>
            </a:r>
            <a:r>
              <a:rPr lang="ko-KR" altLang="en-US" dirty="0"/>
              <a:t>강원도 대기환경 정보</a:t>
            </a:r>
            <a:r>
              <a:rPr lang="en-US" altLang="ko-KR" dirty="0"/>
              <a:t>’ </a:t>
            </a:r>
            <a:r>
              <a:rPr lang="ko-KR" altLang="en-US" dirty="0"/>
              <a:t>포털 에서 수집하였으며</a:t>
            </a:r>
            <a:r>
              <a:rPr lang="en-US" altLang="ko-KR" dirty="0"/>
              <a:t>, </a:t>
            </a:r>
            <a:r>
              <a:rPr lang="ko-KR" altLang="en-US" dirty="0"/>
              <a:t>이외 데이터들은 </a:t>
            </a:r>
            <a:r>
              <a:rPr lang="en-US" altLang="ko-KR" dirty="0"/>
              <a:t>‘</a:t>
            </a:r>
            <a:r>
              <a:rPr lang="ko-KR" altLang="en-US" dirty="0"/>
              <a:t>기상청 자료개방 포털</a:t>
            </a:r>
            <a:r>
              <a:rPr lang="en-US" altLang="ko-KR" dirty="0"/>
              <a:t>’</a:t>
            </a:r>
            <a:r>
              <a:rPr lang="ko-KR" altLang="en-US" dirty="0"/>
              <a:t>에서 데이터들을 수집하였습니다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6B09F-39AC-4CE6-81A3-BE906DF0E3F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168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 강원도 지역내 총 </a:t>
            </a:r>
            <a:r>
              <a:rPr lang="en-US" altLang="ko-KR" dirty="0"/>
              <a:t>11</a:t>
            </a:r>
            <a:r>
              <a:rPr lang="ko-KR" altLang="en-US" dirty="0"/>
              <a:t>개의 시</a:t>
            </a:r>
            <a:r>
              <a:rPr lang="en-US" altLang="ko-KR" dirty="0"/>
              <a:t>, </a:t>
            </a:r>
            <a:r>
              <a:rPr lang="ko-KR" altLang="en-US" dirty="0"/>
              <a:t>군 데이터를 수집하였습니다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기간은 </a:t>
            </a: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부터 </a:t>
            </a:r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까지 </a:t>
            </a:r>
            <a:r>
              <a:rPr lang="en-US" altLang="ko-KR" dirty="0"/>
              <a:t>1</a:t>
            </a:r>
            <a:r>
              <a:rPr lang="ko-KR" altLang="en-US" dirty="0"/>
              <a:t>일 단위로 총 </a:t>
            </a:r>
            <a:r>
              <a:rPr lang="en-US" altLang="ko-KR" dirty="0"/>
              <a:t>2</a:t>
            </a:r>
            <a:r>
              <a:rPr lang="ko-KR" altLang="en-US" dirty="0"/>
              <a:t>만행 정도의 데이터를 수집하였습니다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6B09F-39AC-4CE6-81A3-BE906DF0E3F8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988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수집한 데이터들을 이용해서 먼저 데이터 시각화를 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시각화를 위해 </a:t>
            </a:r>
            <a:r>
              <a:rPr lang="ko-KR" altLang="en-US" dirty="0" err="1"/>
              <a:t>산점도와</a:t>
            </a:r>
            <a:r>
              <a:rPr lang="ko-KR" altLang="en-US" dirty="0"/>
              <a:t> 다항 회귀선을 그려보았습니다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보이시는 것처럼 몇몇 변변수들의 경우 빨간색의 다항회귀선이 약간 </a:t>
            </a:r>
            <a:r>
              <a:rPr lang="en-US" altLang="ko-KR" dirty="0"/>
              <a:t>U</a:t>
            </a:r>
            <a:r>
              <a:rPr lang="ko-KR" altLang="en-US" dirty="0"/>
              <a:t>자로 </a:t>
            </a:r>
            <a:r>
              <a:rPr lang="ko-KR" altLang="en-US" dirty="0" err="1"/>
              <a:t>휘인</a:t>
            </a:r>
            <a:r>
              <a:rPr lang="ko-KR" altLang="en-US" dirty="0"/>
              <a:t> 약한 비선형관계를 </a:t>
            </a:r>
            <a:r>
              <a:rPr lang="ko-KR" altLang="en-US" dirty="0" err="1"/>
              <a:t>가진거료</a:t>
            </a:r>
            <a:r>
              <a:rPr lang="ko-KR" altLang="en-US" dirty="0"/>
              <a:t> 평가되었습니다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떄문에</a:t>
            </a:r>
            <a:r>
              <a:rPr lang="ko-KR" altLang="en-US" dirty="0"/>
              <a:t> 저희 팀은 </a:t>
            </a:r>
            <a:r>
              <a:rPr lang="ko-KR" altLang="en-US" dirty="0" err="1"/>
              <a:t>비선형적인</a:t>
            </a:r>
            <a:r>
              <a:rPr lang="ko-KR" altLang="en-US" dirty="0"/>
              <a:t> 데이터를 학습</a:t>
            </a:r>
            <a:r>
              <a:rPr lang="en-US" altLang="ko-KR" dirty="0"/>
              <a:t>, </a:t>
            </a:r>
            <a:r>
              <a:rPr lang="ko-KR" altLang="en-US" dirty="0"/>
              <a:t>분석 하기위해 비선형데이터에 최적화된 모델을 찾아 분석을 돌려보았습니다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6B09F-39AC-4CE6-81A3-BE906DF0E3F8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3136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추가적으로 수집한 </a:t>
            </a:r>
            <a:r>
              <a:rPr lang="ko-KR" altLang="en-US" dirty="0" err="1"/>
              <a:t>데이터외</a:t>
            </a:r>
            <a:r>
              <a:rPr lang="ko-KR" altLang="en-US" dirty="0"/>
              <a:t> 적으로 분석에 필요한 변수들을 만들어 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가장위에 보이는 그래프는 </a:t>
            </a:r>
            <a:r>
              <a:rPr lang="en-US" altLang="ko-KR" dirty="0"/>
              <a:t>2019</a:t>
            </a:r>
            <a:r>
              <a:rPr lang="ko-KR" altLang="en-US" dirty="0"/>
              <a:t>년 부터 </a:t>
            </a:r>
            <a:r>
              <a:rPr lang="en-US" altLang="ko-KR" dirty="0"/>
              <a:t>2023</a:t>
            </a:r>
            <a:r>
              <a:rPr lang="ko-KR" altLang="en-US" dirty="0"/>
              <a:t>년 까지의 월 단위 미세먼지 농도 그래프 이며</a:t>
            </a:r>
            <a:r>
              <a:rPr lang="en-US" altLang="ko-KR" dirty="0"/>
              <a:t>, </a:t>
            </a:r>
            <a:r>
              <a:rPr lang="ko-KR" altLang="en-US" dirty="0"/>
              <a:t>관측의 편의성을 위해 </a:t>
            </a:r>
            <a:r>
              <a:rPr lang="en-US" altLang="ko-KR" dirty="0"/>
              <a:t>1</a:t>
            </a:r>
            <a:r>
              <a:rPr lang="ko-KR" altLang="en-US" dirty="0"/>
              <a:t>년 단위로 잘라보았습니다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그래프 상에서는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~ 9</a:t>
            </a:r>
            <a:r>
              <a:rPr lang="ko-KR" altLang="en-US" dirty="0"/>
              <a:t>월 여름에는 미세먼지 농도가 상대적으로 낮고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~ 5</a:t>
            </a:r>
            <a:r>
              <a:rPr lang="ko-KR" altLang="en-US" dirty="0"/>
              <a:t>월 까지 겨울</a:t>
            </a:r>
            <a:r>
              <a:rPr lang="en-US" altLang="ko-KR" dirty="0"/>
              <a:t> </a:t>
            </a:r>
            <a:r>
              <a:rPr lang="ko-KR" altLang="en-US" dirty="0"/>
              <a:t>과 봄에는 미세먼지 농도가 높을 걸 </a:t>
            </a:r>
            <a:r>
              <a:rPr lang="ko-KR" altLang="en-US" dirty="0" err="1"/>
              <a:t>보실수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추가적으로 </a:t>
            </a:r>
            <a:r>
              <a:rPr lang="en-US" altLang="ko-KR" dirty="0"/>
              <a:t>2019</a:t>
            </a:r>
            <a:r>
              <a:rPr lang="ko-KR" altLang="en-US" dirty="0"/>
              <a:t>년 부터 </a:t>
            </a:r>
            <a:r>
              <a:rPr lang="en-US" altLang="ko-KR" dirty="0"/>
              <a:t>2023</a:t>
            </a:r>
            <a:r>
              <a:rPr lang="ko-KR" altLang="en-US" dirty="0"/>
              <a:t>년까지 일반화를 시켜 </a:t>
            </a:r>
            <a:r>
              <a:rPr lang="en-US" altLang="ko-KR" dirty="0"/>
              <a:t>‘</a:t>
            </a:r>
            <a:r>
              <a:rPr lang="ko-KR" altLang="en-US" dirty="0"/>
              <a:t>월</a:t>
            </a:r>
            <a:r>
              <a:rPr lang="en-US" altLang="ko-KR" dirty="0"/>
              <a:t>‘</a:t>
            </a:r>
            <a:r>
              <a:rPr lang="ko-KR" altLang="en-US" dirty="0"/>
              <a:t>만 분리하여 출력해보았으며</a:t>
            </a:r>
            <a:r>
              <a:rPr lang="en-US" altLang="ko-KR" dirty="0"/>
              <a:t>, </a:t>
            </a:r>
            <a:r>
              <a:rPr lang="ko-KR" altLang="en-US" dirty="0"/>
              <a:t>이 또한 같은 패턴을 그리고 </a:t>
            </a:r>
            <a:r>
              <a:rPr lang="ko-KR" altLang="en-US" dirty="0" err="1"/>
              <a:t>있는걸로</a:t>
            </a:r>
            <a:r>
              <a:rPr lang="ko-KR" altLang="en-US" dirty="0"/>
              <a:t> 나타났습니다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때문에 </a:t>
            </a:r>
            <a:r>
              <a:rPr lang="en-US" altLang="ko-KR" dirty="0"/>
              <a:t>‘</a:t>
            </a:r>
            <a:r>
              <a:rPr lang="ko-KR" altLang="en-US" dirty="0"/>
              <a:t>월</a:t>
            </a:r>
            <a:r>
              <a:rPr lang="en-US" altLang="ko-KR" dirty="0"/>
              <a:t>‘ </a:t>
            </a:r>
            <a:r>
              <a:rPr lang="ko-KR" altLang="en-US" dirty="0"/>
              <a:t>데이터 또한 미세먼지 농도에 유의미한 연관성을 </a:t>
            </a:r>
            <a:r>
              <a:rPr lang="ko-KR" altLang="en-US" dirty="0" err="1"/>
              <a:t>나타네고</a:t>
            </a:r>
            <a:r>
              <a:rPr lang="ko-KR" altLang="en-US" dirty="0"/>
              <a:t> 있다고 판단하여 학습 </a:t>
            </a:r>
            <a:r>
              <a:rPr lang="ko-KR" altLang="en-US" dirty="0" err="1"/>
              <a:t>데이터에추가하였습니다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6B09F-39AC-4CE6-81A3-BE906DF0E3F8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193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추가적으로 지역별 평균 미세먼지 농도를 출력해보았습니다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년 평균 </a:t>
            </a:r>
            <a:r>
              <a:rPr lang="en-US" altLang="ko-KR" dirty="0"/>
              <a:t>11</a:t>
            </a:r>
            <a:r>
              <a:rPr lang="ko-KR" altLang="en-US" dirty="0"/>
              <a:t>개 지역 모두 </a:t>
            </a:r>
            <a:r>
              <a:rPr lang="en-US" altLang="ko-KR" dirty="0"/>
              <a:t>+/- 10</a:t>
            </a:r>
            <a:r>
              <a:rPr lang="ko-KR" altLang="en-US" dirty="0"/>
              <a:t>저도의 차이를 보여주고 있지만</a:t>
            </a:r>
            <a:r>
              <a:rPr lang="en-US" altLang="ko-KR" dirty="0"/>
              <a:t>, </a:t>
            </a:r>
            <a:r>
              <a:rPr lang="ko-KR" altLang="en-US" dirty="0"/>
              <a:t>도 좋은 예측성능을 위해 </a:t>
            </a:r>
            <a:r>
              <a:rPr lang="ko-KR" altLang="en-US" dirty="0" err="1"/>
              <a:t>지역또한</a:t>
            </a:r>
            <a:r>
              <a:rPr lang="ko-KR" altLang="en-US" dirty="0"/>
              <a:t> </a:t>
            </a:r>
            <a:r>
              <a:rPr lang="ko-KR" altLang="en-US" dirty="0" err="1"/>
              <a:t>코드와를</a:t>
            </a:r>
            <a:r>
              <a:rPr lang="ko-KR" altLang="en-US" dirty="0"/>
              <a:t> 하여 학습데이터에 추가해주었습니다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6B09F-39AC-4CE6-81A3-BE906DF0E3F8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588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473F834-2FB4-4E11-ADD9-9ECF8377C11D}"/>
              </a:ext>
            </a:extLst>
          </p:cNvPr>
          <p:cNvSpPr/>
          <p:nvPr/>
        </p:nvSpPr>
        <p:spPr>
          <a:xfrm>
            <a:off x="457200" y="457200"/>
            <a:ext cx="17373600" cy="9372600"/>
          </a:xfrm>
          <a:prstGeom prst="roundRect">
            <a:avLst>
              <a:gd name="adj" fmla="val 6233"/>
            </a:avLst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022350000"/>
            <a:chOff x="2147483647" y="2147483647"/>
            <a:chExt cx="1983619433" cy="102235000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022350000"/>
            <a:chOff x="2147483647" y="2147483647"/>
            <a:chExt cx="1983619433" cy="10223500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400" dirty="0">
                <a:solidFill>
                  <a:srgbClr val="3E372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</a:t>
            </a:r>
            <a:r>
              <a:rPr lang="ko-KR" altLang="en-US" sz="2400" dirty="0">
                <a:solidFill>
                  <a:srgbClr val="3E372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</a:t>
            </a:r>
            <a:r>
              <a:rPr lang="en-US" sz="2400" b="0" i="0" u="none" strike="noStrike" dirty="0">
                <a:solidFill>
                  <a:srgbClr val="3E372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   </a:t>
            </a:r>
            <a:r>
              <a:rPr lang="en-US" sz="2400" b="0" i="0" u="none" strike="noStrike" dirty="0">
                <a:solidFill>
                  <a:srgbClr val="B3A59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|</a:t>
            </a:r>
            <a:r>
              <a:rPr lang="en-US" sz="2400" b="0" i="0" u="none" strike="noStrike" dirty="0">
                <a:solidFill>
                  <a:srgbClr val="3E372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   </a:t>
            </a:r>
            <a:r>
              <a:rPr lang="ko-KR" altLang="en-US" sz="2400" b="0" i="0" u="none" strike="noStrike" dirty="0">
                <a:solidFill>
                  <a:srgbClr val="3E372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김세현</a:t>
            </a:r>
            <a:r>
              <a:rPr lang="en-US" altLang="ko-KR" sz="2400" b="0" i="0" u="none" strike="noStrike" dirty="0">
                <a:solidFill>
                  <a:srgbClr val="3E372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b="0" i="0" u="none" strike="noStrike" dirty="0">
                <a:solidFill>
                  <a:srgbClr val="3E372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김나연</a:t>
            </a:r>
            <a:r>
              <a:rPr lang="en-US" altLang="ko-KR" sz="2400" b="0" i="0" u="none" strike="noStrike" dirty="0">
                <a:solidFill>
                  <a:srgbClr val="3E372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b="0" i="0" u="none" strike="noStrike" dirty="0">
                <a:solidFill>
                  <a:srgbClr val="3E372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천재민</a:t>
            </a:r>
            <a:r>
              <a:rPr lang="en-US" altLang="ko-KR" sz="2400" b="0" i="0" u="none" strike="noStrike" dirty="0">
                <a:solidFill>
                  <a:srgbClr val="3E372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b="0" i="0" u="none" strike="noStrike" dirty="0">
                <a:solidFill>
                  <a:srgbClr val="3E372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지호준</a:t>
            </a:r>
            <a:endParaRPr lang="en-US" sz="2400" b="0" i="0" u="none" strike="noStrike" dirty="0">
              <a:solidFill>
                <a:srgbClr val="3E372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3962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3E372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93900" y="4254500"/>
            <a:ext cx="1430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8800" dirty="0">
                <a:solidFill>
                  <a:srgbClr val="3E372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팀 프로젝트</a:t>
            </a:r>
            <a:r>
              <a:rPr lang="en-US" altLang="ko-KR" sz="8800" dirty="0">
                <a:solidFill>
                  <a:srgbClr val="3E372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en-US" sz="8800" b="0" i="0" u="none" strike="noStrike" dirty="0">
                <a:solidFill>
                  <a:srgbClr val="3E372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8800" dirty="0">
                <a:solidFill>
                  <a:srgbClr val="A3C46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미세먼지 농도 예측</a:t>
            </a:r>
            <a:endParaRPr lang="ko-KR" sz="8800" b="0" i="0" u="none" strike="noStrike" dirty="0">
              <a:solidFill>
                <a:srgbClr val="A3C46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3365500"/>
            <a:ext cx="12611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600" dirty="0">
                <a:solidFill>
                  <a:srgbClr val="3E372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문제 해결 프로그래밍</a:t>
            </a:r>
            <a:endParaRPr lang="ko-KR" sz="6600" b="0" i="0" u="none" strike="noStrike" dirty="0">
              <a:solidFill>
                <a:srgbClr val="3E372E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800" b="0" i="0" u="none" strike="noStrike" spc="2400" dirty="0">
              <a:solidFill>
                <a:srgbClr val="B3A59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737593-7DDB-F9B5-ED1E-5409B5A8E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F7A2A33-0A7C-4067-91E4-D1CE1C1FF29F}"/>
              </a:ext>
            </a:extLst>
          </p:cNvPr>
          <p:cNvSpPr/>
          <p:nvPr/>
        </p:nvSpPr>
        <p:spPr>
          <a:xfrm>
            <a:off x="457200" y="457200"/>
            <a:ext cx="17373600" cy="9372600"/>
          </a:xfrm>
          <a:prstGeom prst="roundRect">
            <a:avLst>
              <a:gd name="adj" fmla="val 6233"/>
            </a:avLst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00254D9-3761-415E-9132-DE8EB971EBE9}"/>
              </a:ext>
            </a:extLst>
          </p:cNvPr>
          <p:cNvSpPr/>
          <p:nvPr/>
        </p:nvSpPr>
        <p:spPr>
          <a:xfrm>
            <a:off x="1397000" y="2026729"/>
            <a:ext cx="7658100" cy="7460171"/>
          </a:xfrm>
          <a:prstGeom prst="roundRect">
            <a:avLst>
              <a:gd name="adj" fmla="val 3886"/>
            </a:avLst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B4658CD-D510-4B5F-81C3-DACE4DE463D3}"/>
              </a:ext>
            </a:extLst>
          </p:cNvPr>
          <p:cNvSpPr/>
          <p:nvPr/>
        </p:nvSpPr>
        <p:spPr>
          <a:xfrm>
            <a:off x="1313372" y="1914239"/>
            <a:ext cx="7658100" cy="7460171"/>
          </a:xfrm>
          <a:prstGeom prst="roundRect">
            <a:avLst>
              <a:gd name="adj" fmla="val 3886"/>
            </a:avLst>
          </a:prstGeom>
          <a:solidFill>
            <a:srgbClr val="FEF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B324D95-1954-46AF-937C-B5F1EEFD3525}"/>
              </a:ext>
            </a:extLst>
          </p:cNvPr>
          <p:cNvSpPr/>
          <p:nvPr/>
        </p:nvSpPr>
        <p:spPr>
          <a:xfrm>
            <a:off x="8610600" y="2144712"/>
            <a:ext cx="152400" cy="152400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FF3847A-F166-47FB-845E-3CD79BEE6E85}"/>
              </a:ext>
            </a:extLst>
          </p:cNvPr>
          <p:cNvSpPr/>
          <p:nvPr/>
        </p:nvSpPr>
        <p:spPr>
          <a:xfrm>
            <a:off x="1517650" y="2144712"/>
            <a:ext cx="152400" cy="152400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위쪽 모서리 36">
            <a:extLst>
              <a:ext uri="{FF2B5EF4-FFF2-40B4-BE49-F238E27FC236}">
                <a16:creationId xmlns:a16="http://schemas.microsoft.com/office/drawing/2014/main" id="{894B46B8-F063-4931-B030-C368E9248F39}"/>
              </a:ext>
            </a:extLst>
          </p:cNvPr>
          <p:cNvSpPr/>
          <p:nvPr/>
        </p:nvSpPr>
        <p:spPr>
          <a:xfrm rot="10800000">
            <a:off x="1308100" y="457199"/>
            <a:ext cx="4940300" cy="1348353"/>
          </a:xfrm>
          <a:prstGeom prst="round2SameRect">
            <a:avLst>
              <a:gd name="adj1" fmla="val 38196"/>
              <a:gd name="adj2" fmla="val 0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CC3F3D3B-AE05-4C94-BDA2-59DB6155B73A}"/>
              </a:ext>
            </a:extLst>
          </p:cNvPr>
          <p:cNvSpPr txBox="1"/>
          <p:nvPr/>
        </p:nvSpPr>
        <p:spPr>
          <a:xfrm>
            <a:off x="1593850" y="564072"/>
            <a:ext cx="4368800" cy="1134606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200" dirty="0" err="1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전처리</a:t>
            </a:r>
            <a:r>
              <a:rPr lang="ko-KR" altLang="en-US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</a:t>
            </a:r>
            <a:r>
              <a:rPr lang="ko-KR" altLang="en-US" sz="4000" spc="-200" dirty="0">
                <a:solidFill>
                  <a:srgbClr val="F5F1EB"/>
                </a:solidFill>
                <a:ea typeface="Pretendard ExtraBold"/>
              </a:rPr>
              <a:t>칼럼 추가</a:t>
            </a:r>
            <a:endParaRPr lang="ko-KR" altLang="ko-KR" sz="4000" b="0" i="0" u="none" strike="noStrike" spc="-200" dirty="0">
              <a:solidFill>
                <a:srgbClr val="F5F1EB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0C66DCEE-5E47-4098-AD40-034E51D56863}"/>
              </a:ext>
            </a:extLst>
          </p:cNvPr>
          <p:cNvSpPr txBox="1"/>
          <p:nvPr/>
        </p:nvSpPr>
        <p:spPr>
          <a:xfrm>
            <a:off x="9925786" y="2001555"/>
            <a:ext cx="7239002" cy="13793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00" normalizeH="0" baseline="0" noProof="0" dirty="0">
                <a:ln>
                  <a:noFill/>
                </a:ln>
                <a:solidFill>
                  <a:srgbClr val="3E372E"/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11</a:t>
            </a:r>
            <a:r>
              <a:rPr kumimoji="0" lang="ko-KR" altLang="en-US" sz="3600" b="0" i="0" u="none" strike="noStrike" kern="1200" cap="none" spc="-100" normalizeH="0" baseline="0" noProof="0" dirty="0">
                <a:ln>
                  <a:noFill/>
                </a:ln>
                <a:solidFill>
                  <a:srgbClr val="3E372E"/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개 지역의 데이터를 </a:t>
            </a:r>
            <a:r>
              <a:rPr lang="ko-KR" altLang="en-US" sz="3600" spc="-100" dirty="0">
                <a:solidFill>
                  <a:srgbClr val="3E372E"/>
                </a:solidFill>
                <a:latin typeface="Pretendard ExtraBold"/>
                <a:ea typeface="Pretendard ExtraBold"/>
              </a:rPr>
              <a:t>수집</a:t>
            </a:r>
            <a:r>
              <a:rPr lang="en-US" altLang="ko-KR" sz="3600" spc="-100" dirty="0">
                <a:solidFill>
                  <a:srgbClr val="3E372E"/>
                </a:solidFill>
                <a:latin typeface="Pretendard ExtraBold"/>
                <a:ea typeface="Pretendard ExtraBold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100" dirty="0">
                <a:solidFill>
                  <a:srgbClr val="3E372E"/>
                </a:solidFill>
                <a:latin typeface="Pretendard ExtraBold"/>
                <a:ea typeface="Pretendard ExtraBold"/>
              </a:rPr>
              <a:t>각 지역마다의 평균 미세먼지 농도 시각화</a:t>
            </a:r>
            <a:r>
              <a:rPr lang="en-US" altLang="ko-KR" sz="3600" spc="-100" dirty="0">
                <a:solidFill>
                  <a:srgbClr val="3E372E"/>
                </a:solidFill>
                <a:latin typeface="Pretendard ExtraBold"/>
                <a:ea typeface="Pretendard ExtraBold"/>
              </a:rPr>
              <a:t> </a:t>
            </a:r>
            <a:endParaRPr kumimoji="0" lang="en-US" sz="3600" b="0" i="0" u="none" strike="noStrike" kern="1200" cap="none" spc="-100" normalizeH="0" baseline="0" noProof="0" dirty="0">
              <a:ln>
                <a:noFill/>
              </a:ln>
              <a:solidFill>
                <a:srgbClr val="3E372E"/>
              </a:solidFill>
              <a:effectLst/>
              <a:uLnTx/>
              <a:uFillTx/>
              <a:latin typeface="Pretendard ExtraBold"/>
              <a:ea typeface="+mn-ea"/>
              <a:cs typeface="+mn-cs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B167669-413F-4E5C-9068-1AA3BCE19EE1}"/>
              </a:ext>
            </a:extLst>
          </p:cNvPr>
          <p:cNvSpPr txBox="1"/>
          <p:nvPr/>
        </p:nvSpPr>
        <p:spPr>
          <a:xfrm>
            <a:off x="9867729" y="3067951"/>
            <a:ext cx="7372520" cy="235827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E372E">
                    <a:alpha val="80000"/>
                  </a:srgbClr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결과적으로 </a:t>
            </a:r>
            <a:r>
              <a:rPr lang="en-US" altLang="ko-KR" sz="2800" spc="-100" dirty="0">
                <a:solidFill>
                  <a:srgbClr val="3E372E">
                    <a:alpha val="80000"/>
                  </a:srgbClr>
                </a:solidFill>
                <a:latin typeface="Calibri"/>
                <a:ea typeface="Pretendard Regular"/>
              </a:rPr>
              <a:t> +/- 10 </a:t>
            </a:r>
            <a:r>
              <a:rPr lang="ko-KR" altLang="en-US" sz="2800" spc="-100" dirty="0">
                <a:solidFill>
                  <a:srgbClr val="3E372E">
                    <a:alpha val="80000"/>
                  </a:srgbClr>
                </a:solidFill>
                <a:latin typeface="Calibri"/>
                <a:ea typeface="Pretendard Regular"/>
              </a:rPr>
              <a:t>정도 차이가 발생</a:t>
            </a:r>
            <a:endParaRPr lang="en-US" altLang="ko-KR" sz="2800" spc="-100" dirty="0">
              <a:solidFill>
                <a:srgbClr val="3E372E">
                  <a:alpha val="80000"/>
                </a:srgbClr>
              </a:solidFill>
              <a:latin typeface="Calibri"/>
              <a:ea typeface="Pretendard Regular"/>
            </a:endParaRPr>
          </a:p>
          <a:p>
            <a:pPr marL="0" marR="0" lvl="0" indent="0" algn="ctr" defTabSz="914400" rtl="0" eaLnBrk="1" fontAlgn="auto" latinLnBrk="0" hangingPunct="1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rgbClr val="3E372E">
                    <a:alpha val="80000"/>
                  </a:srgbClr>
                </a:solidFill>
                <a:latin typeface="Calibri"/>
                <a:ea typeface="Pretendard Regular"/>
              </a:rPr>
              <a:t>때문에 모델이 지역을 구분하여 학습 가능하도록 </a:t>
            </a:r>
            <a:endParaRPr lang="en-US" altLang="ko-KR" sz="2800" spc="-100" dirty="0">
              <a:solidFill>
                <a:srgbClr val="3E372E">
                  <a:alpha val="80000"/>
                </a:srgbClr>
              </a:solidFill>
              <a:latin typeface="Calibri"/>
              <a:ea typeface="Pretendard Regular"/>
            </a:endParaRPr>
          </a:p>
          <a:p>
            <a:pPr marL="0" marR="0" lvl="0" indent="0" algn="ctr" defTabSz="914400" rtl="0" eaLnBrk="1" fontAlgn="auto" latinLnBrk="0" hangingPunct="1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rgbClr val="3E372E">
                    <a:alpha val="80000"/>
                  </a:srgbClr>
                </a:solidFill>
                <a:latin typeface="Calibri"/>
                <a:ea typeface="Pretendard Regular"/>
              </a:rPr>
              <a:t>지역 숫자로 코드화 후 데이터에 추가</a:t>
            </a:r>
            <a:endParaRPr kumimoji="0" lang="en-US" sz="2800" b="0" i="0" u="none" strike="noStrike" kern="1200" cap="none" spc="-100" normalizeH="0" baseline="0" noProof="0" dirty="0">
              <a:ln>
                <a:noFill/>
              </a:ln>
              <a:solidFill>
                <a:srgbClr val="3E372E">
                  <a:alpha val="80000"/>
                </a:srgbClr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09F207A9-5440-4027-886A-DCDEAD191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463" y="3754151"/>
            <a:ext cx="7295537" cy="497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16">
            <a:extLst>
              <a:ext uri="{FF2B5EF4-FFF2-40B4-BE49-F238E27FC236}">
                <a16:creationId xmlns:a16="http://schemas.microsoft.com/office/drawing/2014/main" id="{BD635B91-6E58-477F-AFAB-8C7A9C8EF42F}"/>
              </a:ext>
            </a:extLst>
          </p:cNvPr>
          <p:cNvSpPr txBox="1"/>
          <p:nvPr/>
        </p:nvSpPr>
        <p:spPr>
          <a:xfrm>
            <a:off x="2286000" y="2101848"/>
            <a:ext cx="57150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100" dirty="0">
                <a:solidFill>
                  <a:srgbClr val="3E372E"/>
                </a:solidFill>
                <a:latin typeface="Pretendard ExtraBold"/>
                <a:ea typeface="Pretendard ExtraBold"/>
              </a:rPr>
              <a:t>지역별 전체 평균 미세먼지 농도</a:t>
            </a:r>
            <a:endParaRPr kumimoji="0" lang="en-US" sz="3200" b="0" i="0" u="none" strike="noStrike" kern="1200" cap="none" spc="-100" normalizeH="0" baseline="0" noProof="0" dirty="0">
              <a:ln>
                <a:noFill/>
              </a:ln>
              <a:solidFill>
                <a:srgbClr val="3E372E"/>
              </a:solidFill>
              <a:effectLst/>
              <a:uLnTx/>
              <a:uFillTx/>
              <a:latin typeface="Pretendard ExtraBold"/>
              <a:ea typeface="+mn-ea"/>
              <a:cs typeface="+mn-cs"/>
            </a:endParaRP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A829874C-6658-490A-8F18-E7F1575D1A19}"/>
              </a:ext>
            </a:extLst>
          </p:cNvPr>
          <p:cNvSpPr txBox="1"/>
          <p:nvPr/>
        </p:nvSpPr>
        <p:spPr>
          <a:xfrm>
            <a:off x="10515600" y="5606102"/>
            <a:ext cx="3780773" cy="235827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i="0" u="none" strike="noStrike" kern="1200" cap="none" spc="-100" normalizeH="0" baseline="0" noProof="0" dirty="0">
                <a:ln>
                  <a:noFill/>
                </a:ln>
                <a:solidFill>
                  <a:srgbClr val="533C2B">
                    <a:alpha val="80000"/>
                  </a:srgb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강릉시 </a:t>
            </a:r>
            <a:r>
              <a:rPr kumimoji="0" lang="en-US" altLang="ko-KR" sz="2800" i="0" u="none" strike="noStrike" kern="1200" cap="none" spc="-100" normalizeH="0" baseline="0" noProof="0" dirty="0">
                <a:ln>
                  <a:noFill/>
                </a:ln>
                <a:solidFill>
                  <a:srgbClr val="533C2B">
                    <a:alpha val="80000"/>
                  </a:srgb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=&gt; 1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rgbClr val="533C2B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동해시 </a:t>
            </a:r>
            <a:r>
              <a:rPr lang="en-US" altLang="ko-KR" sz="2800" spc="-100" dirty="0">
                <a:solidFill>
                  <a:srgbClr val="533C2B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=&gt; 2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i="0" u="none" strike="noStrike" kern="1200" cap="none" spc="-100" normalizeH="0" baseline="0" noProof="0" dirty="0">
                <a:ln>
                  <a:noFill/>
                </a:ln>
                <a:solidFill>
                  <a:srgbClr val="533C2B">
                    <a:alpha val="80000"/>
                  </a:srgb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속초시 </a:t>
            </a:r>
            <a:r>
              <a:rPr kumimoji="0" lang="en-US" altLang="ko-KR" sz="2800" i="0" u="none" strike="noStrike" kern="1200" cap="none" spc="-100" normalizeH="0" baseline="0" noProof="0" dirty="0">
                <a:ln>
                  <a:noFill/>
                </a:ln>
                <a:solidFill>
                  <a:srgbClr val="533C2B">
                    <a:alpha val="80000"/>
                  </a:srgb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=&gt; 3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rgbClr val="533C2B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영월군 </a:t>
            </a:r>
            <a:r>
              <a:rPr lang="en-US" altLang="ko-KR" sz="2800" spc="-100" dirty="0">
                <a:solidFill>
                  <a:srgbClr val="533C2B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=&gt; 4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i="0" u="none" strike="noStrike" kern="1200" cap="none" spc="-100" normalizeH="0" baseline="0" noProof="0" dirty="0">
                <a:ln>
                  <a:noFill/>
                </a:ln>
                <a:solidFill>
                  <a:srgbClr val="533C2B">
                    <a:alpha val="80000"/>
                  </a:srgb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원주시 </a:t>
            </a:r>
            <a:r>
              <a:rPr kumimoji="0" lang="en-US" altLang="ko-KR" sz="2800" i="0" u="none" strike="noStrike" kern="1200" cap="none" spc="-100" normalizeH="0" baseline="0" noProof="0" dirty="0">
                <a:ln>
                  <a:noFill/>
                </a:ln>
                <a:solidFill>
                  <a:srgbClr val="533C2B">
                    <a:alpha val="80000"/>
                  </a:srgb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=&gt; 5</a:t>
            </a:r>
          </a:p>
        </p:txBody>
      </p:sp>
      <p:sp>
        <p:nvSpPr>
          <p:cNvPr id="45" name="TextBox 15">
            <a:extLst>
              <a:ext uri="{FF2B5EF4-FFF2-40B4-BE49-F238E27FC236}">
                <a16:creationId xmlns:a16="http://schemas.microsoft.com/office/drawing/2014/main" id="{08B829C9-4BE1-47A4-B76B-65A21B42F414}"/>
              </a:ext>
            </a:extLst>
          </p:cNvPr>
          <p:cNvSpPr txBox="1"/>
          <p:nvPr/>
        </p:nvSpPr>
        <p:spPr>
          <a:xfrm>
            <a:off x="12657724" y="5600700"/>
            <a:ext cx="3780773" cy="30216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rgbClr val="533C2B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인제군 </a:t>
            </a:r>
            <a:r>
              <a:rPr lang="en-US" altLang="ko-KR" sz="2800" spc="-100" dirty="0">
                <a:solidFill>
                  <a:srgbClr val="533C2B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=&gt; 6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i="0" u="none" strike="noStrike" kern="1200" cap="none" spc="-100" normalizeH="0" baseline="0" noProof="0" dirty="0">
                <a:ln>
                  <a:noFill/>
                </a:ln>
                <a:solidFill>
                  <a:srgbClr val="533C2B">
                    <a:alpha val="80000"/>
                  </a:srgb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정선군 </a:t>
            </a:r>
            <a:r>
              <a:rPr kumimoji="0" lang="en-US" altLang="ko-KR" sz="2800" i="0" u="none" strike="noStrike" kern="1200" cap="none" spc="-100" normalizeH="0" baseline="0" noProof="0" dirty="0">
                <a:ln>
                  <a:noFill/>
                </a:ln>
                <a:solidFill>
                  <a:srgbClr val="533C2B">
                    <a:alpha val="80000"/>
                  </a:srgb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=&gt; 7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rgbClr val="533C2B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철원군 </a:t>
            </a:r>
            <a:r>
              <a:rPr lang="en-US" altLang="ko-KR" sz="2800" spc="-100" dirty="0">
                <a:solidFill>
                  <a:srgbClr val="533C2B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=&gt; 8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i="0" u="none" strike="noStrike" kern="1200" cap="none" spc="-100" normalizeH="0" baseline="0" noProof="0" dirty="0">
                <a:ln>
                  <a:noFill/>
                </a:ln>
                <a:solidFill>
                  <a:srgbClr val="533C2B">
                    <a:alpha val="80000"/>
                  </a:srgb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춘천시 </a:t>
            </a:r>
            <a:r>
              <a:rPr kumimoji="0" lang="en-US" altLang="ko-KR" sz="2800" i="0" u="none" strike="noStrike" kern="1200" cap="none" spc="-100" normalizeH="0" baseline="0" noProof="0" dirty="0">
                <a:ln>
                  <a:noFill/>
                </a:ln>
                <a:solidFill>
                  <a:srgbClr val="533C2B">
                    <a:alpha val="80000"/>
                  </a:srgb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=&gt; 9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rgbClr val="533C2B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태백시 </a:t>
            </a:r>
            <a:r>
              <a:rPr lang="en-US" altLang="ko-KR" sz="2800" spc="-100" dirty="0">
                <a:solidFill>
                  <a:srgbClr val="533C2B">
                    <a:alpha val="80000"/>
                  </a:srgb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=&gt; 10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i="0" u="none" strike="noStrike" kern="1200" cap="none" spc="-100" normalizeH="0" baseline="0" noProof="0" dirty="0">
                <a:ln>
                  <a:noFill/>
                </a:ln>
                <a:solidFill>
                  <a:srgbClr val="533C2B">
                    <a:alpha val="80000"/>
                  </a:srgb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홍천군 </a:t>
            </a:r>
            <a:r>
              <a:rPr kumimoji="0" lang="en-US" altLang="ko-KR" sz="2800" i="0" u="none" strike="noStrike" kern="1200" cap="none" spc="-100" normalizeH="0" baseline="0" noProof="0" dirty="0">
                <a:ln>
                  <a:noFill/>
                </a:ln>
                <a:solidFill>
                  <a:srgbClr val="533C2B">
                    <a:alpha val="80000"/>
                  </a:srgbClr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=&gt; 11</a:t>
            </a:r>
          </a:p>
        </p:txBody>
      </p:sp>
    </p:spTree>
    <p:extLst>
      <p:ext uri="{BB962C8B-B14F-4D97-AF65-F5344CB8AC3E}">
        <p14:creationId xmlns:p14="http://schemas.microsoft.com/office/powerpoint/2010/main" val="387130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8B7B7-2445-4C27-3949-3B02B8C81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D687E8-C5DE-4055-B952-98CD54737914}"/>
              </a:ext>
            </a:extLst>
          </p:cNvPr>
          <p:cNvSpPr/>
          <p:nvPr/>
        </p:nvSpPr>
        <p:spPr>
          <a:xfrm>
            <a:off x="457200" y="457200"/>
            <a:ext cx="17373600" cy="9372600"/>
          </a:xfrm>
          <a:prstGeom prst="roundRect">
            <a:avLst>
              <a:gd name="adj" fmla="val 6233"/>
            </a:avLst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위쪽 모서리 35">
            <a:extLst>
              <a:ext uri="{FF2B5EF4-FFF2-40B4-BE49-F238E27FC236}">
                <a16:creationId xmlns:a16="http://schemas.microsoft.com/office/drawing/2014/main" id="{6D711A84-9907-44EF-A3CB-FE6BC034200F}"/>
              </a:ext>
            </a:extLst>
          </p:cNvPr>
          <p:cNvSpPr/>
          <p:nvPr/>
        </p:nvSpPr>
        <p:spPr>
          <a:xfrm rot="10800000">
            <a:off x="1308100" y="457199"/>
            <a:ext cx="4940300" cy="1348353"/>
          </a:xfrm>
          <a:prstGeom prst="round2SameRect">
            <a:avLst>
              <a:gd name="adj1" fmla="val 38196"/>
              <a:gd name="adj2" fmla="val 0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24">
            <a:extLst>
              <a:ext uri="{FF2B5EF4-FFF2-40B4-BE49-F238E27FC236}">
                <a16:creationId xmlns:a16="http://schemas.microsoft.com/office/drawing/2014/main" id="{9D0D10D4-B37B-4F14-8FB7-519D75641637}"/>
              </a:ext>
            </a:extLst>
          </p:cNvPr>
          <p:cNvSpPr txBox="1"/>
          <p:nvPr/>
        </p:nvSpPr>
        <p:spPr>
          <a:xfrm>
            <a:off x="1593850" y="564072"/>
            <a:ext cx="4368800" cy="1134606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200" dirty="0" err="1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전처리</a:t>
            </a:r>
            <a:r>
              <a:rPr lang="ko-KR" altLang="en-US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</a:t>
            </a:r>
            <a:r>
              <a:rPr kumimoji="0" lang="ko-KR" altLang="en-US" sz="4000" b="0" i="0" u="none" strike="noStrike" kern="1200" cap="none" spc="-200" normalizeH="0" baseline="0" noProof="0" dirty="0">
                <a:ln>
                  <a:noFill/>
                </a:ln>
                <a:solidFill>
                  <a:srgbClr val="F5F1EB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상관관</a:t>
            </a:r>
            <a:r>
              <a:rPr lang="ko-KR" altLang="en-US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계</a:t>
            </a:r>
            <a:endParaRPr lang="ko-KR" altLang="ko-KR" sz="4000" b="0" i="0" u="none" strike="noStrike" spc="-200" dirty="0">
              <a:solidFill>
                <a:srgbClr val="F5F1EB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FB599003-0777-4317-A482-84D318629384}"/>
              </a:ext>
            </a:extLst>
          </p:cNvPr>
          <p:cNvSpPr txBox="1"/>
          <p:nvPr/>
        </p:nvSpPr>
        <p:spPr>
          <a:xfrm>
            <a:off x="10669067" y="1638300"/>
            <a:ext cx="5062355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0" i="0" dirty="0">
                <a:solidFill>
                  <a:srgbClr val="333333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Spearman Rank Correlation Coefficient</a:t>
            </a:r>
            <a:endParaRPr kumimoji="0" lang="en-US" sz="3600" b="0" i="0" u="none" strike="noStrike" kern="1200" cap="none" spc="-100" normalizeH="0" baseline="0" noProof="0" dirty="0">
              <a:ln>
                <a:noFill/>
              </a:ln>
              <a:solidFill>
                <a:srgbClr val="533C2B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2" name="Picture 10">
            <a:extLst>
              <a:ext uri="{FF2B5EF4-FFF2-40B4-BE49-F238E27FC236}">
                <a16:creationId xmlns:a16="http://schemas.microsoft.com/office/drawing/2014/main" id="{3F044693-5DAD-4699-A25F-15D70A06D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99" y="2111255"/>
            <a:ext cx="7899301" cy="752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80F2F1E5-CCD5-4913-952F-D763D59A8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5"/>
          <a:stretch/>
        </p:blipFill>
        <p:spPr bwMode="auto">
          <a:xfrm>
            <a:off x="10689749" y="3186140"/>
            <a:ext cx="5041673" cy="169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2A0ED3-8BD3-4D53-BC0A-A51F2D6AEED1}"/>
              </a:ext>
            </a:extLst>
          </p:cNvPr>
          <p:cNvSpPr txBox="1"/>
          <p:nvPr/>
        </p:nvSpPr>
        <p:spPr>
          <a:xfrm>
            <a:off x="9967685" y="5448300"/>
            <a:ext cx="7191624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0" i="0" dirty="0">
                <a:solidFill>
                  <a:srgbClr val="333333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데이터의 순위를 사용하므로 </a:t>
            </a:r>
            <a:r>
              <a:rPr lang="ko-KR" altLang="en-US" sz="2400" b="0" i="0" dirty="0">
                <a:solidFill>
                  <a:srgbClr val="0F0F0F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비선형이거나 비정규 분포를 가질 때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에도 적용 가능한 </a:t>
            </a:r>
            <a:r>
              <a:rPr lang="ko-KR" altLang="en-US" sz="2400" i="0" dirty="0" err="1">
                <a:solidFill>
                  <a:srgbClr val="333333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스피어만</a:t>
            </a:r>
            <a:r>
              <a:rPr lang="ko-KR" altLang="en-US" sz="2400" i="0" dirty="0">
                <a:solidFill>
                  <a:srgbClr val="333333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상관계수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이용해서 상관관계 </a:t>
            </a:r>
            <a:r>
              <a:rPr lang="ko-KR" altLang="en-US" sz="2400" b="0" i="0" dirty="0" err="1">
                <a:solidFill>
                  <a:srgbClr val="333333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전처리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진행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sz="2400" spc="-100" dirty="0">
              <a:solidFill>
                <a:srgbClr val="3E372E">
                  <a:alpha val="80000"/>
                </a:srgb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66FAE78-FB1B-49FF-91E7-6F1F832512DF}"/>
              </a:ext>
            </a:extLst>
          </p:cNvPr>
          <p:cNvSpPr/>
          <p:nvPr/>
        </p:nvSpPr>
        <p:spPr>
          <a:xfrm rot="16200000">
            <a:off x="2697499" y="4655800"/>
            <a:ext cx="319999" cy="297180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EA9D037-EBEA-4F9A-938D-C5A328FB8A39}"/>
              </a:ext>
            </a:extLst>
          </p:cNvPr>
          <p:cNvSpPr/>
          <p:nvPr/>
        </p:nvSpPr>
        <p:spPr>
          <a:xfrm rot="16200000">
            <a:off x="2497798" y="4099850"/>
            <a:ext cx="374649" cy="262704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862BE1D-8498-48B8-868A-1F6A6B95A9BA}"/>
              </a:ext>
            </a:extLst>
          </p:cNvPr>
          <p:cNvSpPr/>
          <p:nvPr/>
        </p:nvSpPr>
        <p:spPr>
          <a:xfrm rot="16200000">
            <a:off x="2904199" y="3306101"/>
            <a:ext cx="374649" cy="343984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C0C758-C8BE-4D07-838F-0417CCD57756}"/>
              </a:ext>
            </a:extLst>
          </p:cNvPr>
          <p:cNvSpPr txBox="1"/>
          <p:nvPr/>
        </p:nvSpPr>
        <p:spPr>
          <a:xfrm>
            <a:off x="9967685" y="7978990"/>
            <a:ext cx="7191624" cy="74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0" i="0" dirty="0">
                <a:solidFill>
                  <a:srgbClr val="333333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평균기온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b="0" i="0" dirty="0">
                <a:solidFill>
                  <a:srgbClr val="333333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평균지면온도 제거</a:t>
            </a:r>
            <a:endParaRPr lang="en-US" altLang="ko-KR" sz="3200" spc="-100" dirty="0">
              <a:solidFill>
                <a:srgbClr val="3E372E">
                  <a:alpha val="80000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8A5E9649-F7F8-40B5-8A4C-7C2820D22B2E}"/>
              </a:ext>
            </a:extLst>
          </p:cNvPr>
          <p:cNvSpPr/>
          <p:nvPr/>
        </p:nvSpPr>
        <p:spPr>
          <a:xfrm rot="10800000">
            <a:off x="13334845" y="7505700"/>
            <a:ext cx="457303" cy="433360"/>
          </a:xfrm>
          <a:prstGeom prst="triangl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242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8B7B7-2445-4C27-3949-3B02B8C81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D687E8-C5DE-4055-B952-98CD54737914}"/>
              </a:ext>
            </a:extLst>
          </p:cNvPr>
          <p:cNvSpPr/>
          <p:nvPr/>
        </p:nvSpPr>
        <p:spPr>
          <a:xfrm>
            <a:off x="457200" y="457200"/>
            <a:ext cx="17373600" cy="9372600"/>
          </a:xfrm>
          <a:prstGeom prst="roundRect">
            <a:avLst>
              <a:gd name="adj" fmla="val 6233"/>
            </a:avLst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위쪽 모서리 35">
            <a:extLst>
              <a:ext uri="{FF2B5EF4-FFF2-40B4-BE49-F238E27FC236}">
                <a16:creationId xmlns:a16="http://schemas.microsoft.com/office/drawing/2014/main" id="{6D711A84-9907-44EF-A3CB-FE6BC034200F}"/>
              </a:ext>
            </a:extLst>
          </p:cNvPr>
          <p:cNvSpPr/>
          <p:nvPr/>
        </p:nvSpPr>
        <p:spPr>
          <a:xfrm rot="10800000">
            <a:off x="1308100" y="457199"/>
            <a:ext cx="4940300" cy="1348353"/>
          </a:xfrm>
          <a:prstGeom prst="round2SameRect">
            <a:avLst>
              <a:gd name="adj1" fmla="val 38196"/>
              <a:gd name="adj2" fmla="val 0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24">
            <a:extLst>
              <a:ext uri="{FF2B5EF4-FFF2-40B4-BE49-F238E27FC236}">
                <a16:creationId xmlns:a16="http://schemas.microsoft.com/office/drawing/2014/main" id="{9D0D10D4-B37B-4F14-8FB7-519D75641637}"/>
              </a:ext>
            </a:extLst>
          </p:cNvPr>
          <p:cNvSpPr txBox="1"/>
          <p:nvPr/>
        </p:nvSpPr>
        <p:spPr>
          <a:xfrm>
            <a:off x="1593850" y="564072"/>
            <a:ext cx="4349750" cy="693228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LSTM</a:t>
            </a:r>
            <a:endParaRPr lang="ko-KR" altLang="ko-KR" sz="4000" b="0" i="0" u="none" strike="noStrike" spc="-200" dirty="0">
              <a:solidFill>
                <a:srgbClr val="F5F1EB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B3BEFB3A-A24B-4D98-8DE4-CB0B704899AD}"/>
              </a:ext>
            </a:extLst>
          </p:cNvPr>
          <p:cNvSpPr txBox="1"/>
          <p:nvPr/>
        </p:nvSpPr>
        <p:spPr>
          <a:xfrm>
            <a:off x="1579336" y="1097640"/>
            <a:ext cx="4349750" cy="693228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400" dirty="0">
                <a:solidFill>
                  <a:srgbClr val="F5F1E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Long Short-Term Memory</a:t>
            </a:r>
            <a:endParaRPr lang="ko-KR" altLang="ko-KR" sz="2400" b="0" i="0" u="none" strike="noStrike" spc="-200" dirty="0">
              <a:solidFill>
                <a:srgbClr val="F5F1E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5" name="Picture 4" descr="RNN with short-term dependencies">
            <a:extLst>
              <a:ext uri="{FF2B5EF4-FFF2-40B4-BE49-F238E27FC236}">
                <a16:creationId xmlns:a16="http://schemas.microsoft.com/office/drawing/2014/main" id="{7357349B-5258-4503-82A0-B4BA3364A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564" y="4152900"/>
            <a:ext cx="6363472" cy="293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NN with long-term dependencies">
            <a:extLst>
              <a:ext uri="{FF2B5EF4-FFF2-40B4-BE49-F238E27FC236}">
                <a16:creationId xmlns:a16="http://schemas.microsoft.com/office/drawing/2014/main" id="{826211FF-445D-4E05-AC15-1D0A6D9C5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628" y="4152900"/>
            <a:ext cx="7817687" cy="293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0E29722-4821-4216-9576-5C56A1D0B77D}"/>
              </a:ext>
            </a:extLst>
          </p:cNvPr>
          <p:cNvCxnSpPr>
            <a:cxnSpLocks/>
          </p:cNvCxnSpPr>
          <p:nvPr/>
        </p:nvCxnSpPr>
        <p:spPr>
          <a:xfrm>
            <a:off x="8763000" y="1444254"/>
            <a:ext cx="0" cy="7433214"/>
          </a:xfrm>
          <a:prstGeom prst="line">
            <a:avLst/>
          </a:prstGeom>
          <a:ln w="28575">
            <a:solidFill>
              <a:srgbClr val="533C2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4">
            <a:extLst>
              <a:ext uri="{FF2B5EF4-FFF2-40B4-BE49-F238E27FC236}">
                <a16:creationId xmlns:a16="http://schemas.microsoft.com/office/drawing/2014/main" id="{9A214FEF-C719-46AE-B870-6DBB8CB1BDD0}"/>
              </a:ext>
            </a:extLst>
          </p:cNvPr>
          <p:cNvSpPr txBox="1"/>
          <p:nvPr/>
        </p:nvSpPr>
        <p:spPr>
          <a:xfrm>
            <a:off x="12268213" y="2492602"/>
            <a:ext cx="1904987" cy="693228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dist">
              <a:lnSpc>
                <a:spcPct val="99600"/>
              </a:lnSpc>
            </a:pPr>
            <a:r>
              <a:rPr lang="en-US" altLang="ko-KR" sz="4800" spc="-200" dirty="0">
                <a:solidFill>
                  <a:srgbClr val="53452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LSTM</a:t>
            </a:r>
            <a:endParaRPr lang="ko-KR" altLang="ko-KR" sz="4800" b="0" i="0" u="none" strike="noStrike" spc="-200" dirty="0">
              <a:solidFill>
                <a:srgbClr val="53452B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474896C4-8DDE-491E-8EF0-50E47C7C4315}"/>
              </a:ext>
            </a:extLst>
          </p:cNvPr>
          <p:cNvSpPr txBox="1"/>
          <p:nvPr/>
        </p:nvSpPr>
        <p:spPr>
          <a:xfrm>
            <a:off x="3505213" y="2492602"/>
            <a:ext cx="1904987" cy="693228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dist">
              <a:lnSpc>
                <a:spcPct val="99600"/>
              </a:lnSpc>
            </a:pPr>
            <a:r>
              <a:rPr lang="en-US" altLang="ko-KR" sz="4800" b="0" i="0" u="none" strike="noStrike" spc="-200" dirty="0">
                <a:solidFill>
                  <a:srgbClr val="53452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RNN</a:t>
            </a:r>
            <a:endParaRPr lang="ko-KR" altLang="ko-KR" sz="4800" b="0" i="0" u="none" strike="noStrike" spc="-200" dirty="0">
              <a:solidFill>
                <a:srgbClr val="53452B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198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8B7B7-2445-4C27-3949-3B02B8C81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D687E8-C5DE-4055-B952-98CD54737914}"/>
              </a:ext>
            </a:extLst>
          </p:cNvPr>
          <p:cNvSpPr/>
          <p:nvPr/>
        </p:nvSpPr>
        <p:spPr>
          <a:xfrm>
            <a:off x="457200" y="457200"/>
            <a:ext cx="17373600" cy="9372600"/>
          </a:xfrm>
          <a:prstGeom prst="roundRect">
            <a:avLst>
              <a:gd name="adj" fmla="val 6233"/>
            </a:avLst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위쪽 모서리 35">
            <a:extLst>
              <a:ext uri="{FF2B5EF4-FFF2-40B4-BE49-F238E27FC236}">
                <a16:creationId xmlns:a16="http://schemas.microsoft.com/office/drawing/2014/main" id="{6D711A84-9907-44EF-A3CB-FE6BC034200F}"/>
              </a:ext>
            </a:extLst>
          </p:cNvPr>
          <p:cNvSpPr/>
          <p:nvPr/>
        </p:nvSpPr>
        <p:spPr>
          <a:xfrm rot="10800000">
            <a:off x="1308100" y="457199"/>
            <a:ext cx="4940300" cy="1348353"/>
          </a:xfrm>
          <a:prstGeom prst="round2SameRect">
            <a:avLst>
              <a:gd name="adj1" fmla="val 38196"/>
              <a:gd name="adj2" fmla="val 0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24">
            <a:extLst>
              <a:ext uri="{FF2B5EF4-FFF2-40B4-BE49-F238E27FC236}">
                <a16:creationId xmlns:a16="http://schemas.microsoft.com/office/drawing/2014/main" id="{9D0D10D4-B37B-4F14-8FB7-519D75641637}"/>
              </a:ext>
            </a:extLst>
          </p:cNvPr>
          <p:cNvSpPr txBox="1"/>
          <p:nvPr/>
        </p:nvSpPr>
        <p:spPr>
          <a:xfrm>
            <a:off x="1593850" y="564072"/>
            <a:ext cx="4349750" cy="693228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분석 </a:t>
            </a:r>
            <a:r>
              <a:rPr lang="en-US" altLang="ko-KR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LSTM</a:t>
            </a:r>
            <a:endParaRPr lang="ko-KR" altLang="ko-KR" sz="4000" b="0" i="0" u="none" strike="noStrike" spc="-200" dirty="0">
              <a:solidFill>
                <a:srgbClr val="F5F1EB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B3BEFB3A-A24B-4D98-8DE4-CB0B704899AD}"/>
              </a:ext>
            </a:extLst>
          </p:cNvPr>
          <p:cNvSpPr txBox="1"/>
          <p:nvPr/>
        </p:nvSpPr>
        <p:spPr>
          <a:xfrm>
            <a:off x="1579336" y="1097640"/>
            <a:ext cx="4349750" cy="693228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400" dirty="0">
                <a:solidFill>
                  <a:srgbClr val="F5F1E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Long Short-Term Memory</a:t>
            </a:r>
            <a:endParaRPr lang="ko-KR" altLang="ko-KR" sz="2400" b="0" i="0" u="none" strike="noStrike" spc="-200" dirty="0">
              <a:solidFill>
                <a:srgbClr val="F5F1E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48B870-917F-4927-86F3-56D7E867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66" y="4724899"/>
            <a:ext cx="16897667" cy="396882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92073B-29D3-435F-9F54-B64858811277}"/>
              </a:ext>
            </a:extLst>
          </p:cNvPr>
          <p:cNvSpPr/>
          <p:nvPr/>
        </p:nvSpPr>
        <p:spPr>
          <a:xfrm>
            <a:off x="4343400" y="2598226"/>
            <a:ext cx="9829800" cy="990600"/>
          </a:xfrm>
          <a:prstGeom prst="roundRect">
            <a:avLst>
              <a:gd name="adj" fmla="val 34616"/>
            </a:avLst>
          </a:prstGeom>
          <a:solidFill>
            <a:srgbClr val="FEFDFC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C3AF3-995B-41AC-9C5F-CFCF975EA930}"/>
              </a:ext>
            </a:extLst>
          </p:cNvPr>
          <p:cNvSpPr txBox="1"/>
          <p:nvPr/>
        </p:nvSpPr>
        <p:spPr>
          <a:xfrm>
            <a:off x="4572000" y="2926890"/>
            <a:ext cx="937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dirty="0" err="1">
                <a:solidFill>
                  <a:srgbClr val="53452B"/>
                </a:solidFill>
                <a:effectLst/>
                <a:latin typeface="Courier New" panose="02070309020205020404" pitchFamily="49" charset="0"/>
              </a:rPr>
              <a:t>data_cleaned</a:t>
            </a:r>
            <a:r>
              <a:rPr lang="en-US" altLang="ko-KR" b="0" dirty="0">
                <a:solidFill>
                  <a:srgbClr val="53452B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ko-KR" b="0" dirty="0" err="1">
                <a:solidFill>
                  <a:srgbClr val="53452B"/>
                </a:solidFill>
                <a:effectLst/>
                <a:latin typeface="Courier New" panose="02070309020205020404" pitchFamily="49" charset="0"/>
              </a:rPr>
              <a:t>data_cleaned.sort_values</a:t>
            </a:r>
            <a:r>
              <a:rPr lang="en-US" altLang="ko-KR" b="0" dirty="0">
                <a:solidFill>
                  <a:srgbClr val="53452B"/>
                </a:solidFill>
                <a:effectLst/>
                <a:latin typeface="Courier New" panose="02070309020205020404" pitchFamily="49" charset="0"/>
              </a:rPr>
              <a:t>(by=[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</a:rPr>
              <a:t>‘</a:t>
            </a:r>
            <a:r>
              <a:rPr lang="ko-KR" alt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일자</a:t>
            </a:r>
            <a:r>
              <a:rPr lang="en-US" altLang="ko-KR" b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n-US" altLang="ko-KR" b="0" dirty="0">
                <a:solidFill>
                  <a:srgbClr val="53452B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ko-KR" altLang="en-US" b="0" dirty="0">
                <a:solidFill>
                  <a:srgbClr val="53452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b="0" dirty="0">
                <a:solidFill>
                  <a:srgbClr val="53452B"/>
                </a:solidFill>
                <a:effectLst/>
                <a:latin typeface="Courier New" panose="02070309020205020404" pitchFamily="49" charset="0"/>
              </a:rPr>
              <a:t>ascending=</a:t>
            </a:r>
            <a:r>
              <a:rPr lang="en-US" altLang="ko-KR" b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altLang="ko-KR" b="0" dirty="0">
                <a:solidFill>
                  <a:srgbClr val="53452B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algn="ctr"/>
            <a:endParaRPr lang="ko-KR" altLang="en-US" dirty="0">
              <a:solidFill>
                <a:srgbClr val="53452B"/>
              </a:solidFill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C99AB7C7-3871-46D4-A3DE-5F320584C994}"/>
              </a:ext>
            </a:extLst>
          </p:cNvPr>
          <p:cNvSpPr/>
          <p:nvPr/>
        </p:nvSpPr>
        <p:spPr>
          <a:xfrm rot="10800000">
            <a:off x="8915347" y="3937278"/>
            <a:ext cx="457303" cy="433360"/>
          </a:xfrm>
          <a:prstGeom prst="triangl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20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8B7B7-2445-4C27-3949-3B02B8C81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D687E8-C5DE-4055-B952-98CD54737914}"/>
              </a:ext>
            </a:extLst>
          </p:cNvPr>
          <p:cNvSpPr/>
          <p:nvPr/>
        </p:nvSpPr>
        <p:spPr>
          <a:xfrm>
            <a:off x="457200" y="457200"/>
            <a:ext cx="17373600" cy="9372600"/>
          </a:xfrm>
          <a:prstGeom prst="roundRect">
            <a:avLst>
              <a:gd name="adj" fmla="val 6233"/>
            </a:avLst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위쪽 모서리 35">
            <a:extLst>
              <a:ext uri="{FF2B5EF4-FFF2-40B4-BE49-F238E27FC236}">
                <a16:creationId xmlns:a16="http://schemas.microsoft.com/office/drawing/2014/main" id="{6D711A84-9907-44EF-A3CB-FE6BC034200F}"/>
              </a:ext>
            </a:extLst>
          </p:cNvPr>
          <p:cNvSpPr/>
          <p:nvPr/>
        </p:nvSpPr>
        <p:spPr>
          <a:xfrm rot="10800000">
            <a:off x="1308100" y="457199"/>
            <a:ext cx="4940300" cy="1348353"/>
          </a:xfrm>
          <a:prstGeom prst="round2SameRect">
            <a:avLst>
              <a:gd name="adj1" fmla="val 38196"/>
              <a:gd name="adj2" fmla="val 0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24">
            <a:extLst>
              <a:ext uri="{FF2B5EF4-FFF2-40B4-BE49-F238E27FC236}">
                <a16:creationId xmlns:a16="http://schemas.microsoft.com/office/drawing/2014/main" id="{9D0D10D4-B37B-4F14-8FB7-519D75641637}"/>
              </a:ext>
            </a:extLst>
          </p:cNvPr>
          <p:cNvSpPr txBox="1"/>
          <p:nvPr/>
        </p:nvSpPr>
        <p:spPr>
          <a:xfrm>
            <a:off x="1593850" y="564072"/>
            <a:ext cx="4349750" cy="693228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분석 </a:t>
            </a:r>
            <a:r>
              <a:rPr lang="en-US" altLang="ko-KR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LSTM </a:t>
            </a:r>
            <a:r>
              <a:rPr lang="ko-KR" altLang="en-US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설정</a:t>
            </a:r>
            <a:endParaRPr lang="ko-KR" altLang="ko-KR" sz="4000" b="0" i="0" u="none" strike="noStrike" spc="-200" dirty="0">
              <a:solidFill>
                <a:srgbClr val="F5F1EB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B3BEFB3A-A24B-4D98-8DE4-CB0B704899AD}"/>
              </a:ext>
            </a:extLst>
          </p:cNvPr>
          <p:cNvSpPr txBox="1"/>
          <p:nvPr/>
        </p:nvSpPr>
        <p:spPr>
          <a:xfrm>
            <a:off x="1579336" y="1097640"/>
            <a:ext cx="4349750" cy="693228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400" dirty="0">
                <a:solidFill>
                  <a:srgbClr val="F5F1E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Long Short-Term Memory</a:t>
            </a:r>
            <a:endParaRPr lang="ko-KR" altLang="ko-KR" sz="2400" b="0" i="0" u="none" strike="noStrike" spc="-200" dirty="0">
              <a:solidFill>
                <a:srgbClr val="F5F1E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03DF502-F1BB-4BF0-A693-F8B9C89B275E}"/>
              </a:ext>
            </a:extLst>
          </p:cNvPr>
          <p:cNvSpPr/>
          <p:nvPr/>
        </p:nvSpPr>
        <p:spPr>
          <a:xfrm>
            <a:off x="952500" y="2080815"/>
            <a:ext cx="16383000" cy="7467600"/>
          </a:xfrm>
          <a:prstGeom prst="roundRect">
            <a:avLst>
              <a:gd name="adj" fmla="val 8115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948B2C-57AB-4797-BD70-C208DE2E9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98434"/>
            <a:ext cx="15936155" cy="675986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C3F5DF8-0D01-414F-8C80-16868EB8370F}"/>
              </a:ext>
            </a:extLst>
          </p:cNvPr>
          <p:cNvSpPr/>
          <p:nvPr/>
        </p:nvSpPr>
        <p:spPr>
          <a:xfrm>
            <a:off x="7962900" y="5829299"/>
            <a:ext cx="9105900" cy="3048001"/>
          </a:xfrm>
          <a:prstGeom prst="round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7DA7B-62CB-4622-9B0E-2BE8C3632ACA}"/>
              </a:ext>
            </a:extLst>
          </p:cNvPr>
          <p:cNvSpPr txBox="1"/>
          <p:nvPr/>
        </p:nvSpPr>
        <p:spPr>
          <a:xfrm>
            <a:off x="8847741" y="7069655"/>
            <a:ext cx="2133600" cy="113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Train : 75%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Test : 25%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546AC-19C2-4B0B-8E00-AD5CD367C3B9}"/>
              </a:ext>
            </a:extLst>
          </p:cNvPr>
          <p:cNvSpPr txBox="1"/>
          <p:nvPr/>
        </p:nvSpPr>
        <p:spPr>
          <a:xfrm>
            <a:off x="8466741" y="6396267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비율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04F36-7D85-464A-B4DB-8EB7A920D63F}"/>
              </a:ext>
            </a:extLst>
          </p:cNvPr>
          <p:cNvSpPr txBox="1"/>
          <p:nvPr/>
        </p:nvSpPr>
        <p:spPr>
          <a:xfrm>
            <a:off x="11629041" y="6195980"/>
            <a:ext cx="5050218" cy="204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시퀀스 길이 </a:t>
            </a: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30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모델이 한 번에 처리하는 입력 데이터의 시간 단계</a:t>
            </a:r>
            <a:endParaRPr lang="ko-KR" altLang="en-US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38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8B7B7-2445-4C27-3949-3B02B8C81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D687E8-C5DE-4055-B952-98CD54737914}"/>
              </a:ext>
            </a:extLst>
          </p:cNvPr>
          <p:cNvSpPr/>
          <p:nvPr/>
        </p:nvSpPr>
        <p:spPr>
          <a:xfrm>
            <a:off x="457200" y="457200"/>
            <a:ext cx="17373600" cy="9372600"/>
          </a:xfrm>
          <a:prstGeom prst="roundRect">
            <a:avLst>
              <a:gd name="adj" fmla="val 6233"/>
            </a:avLst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위쪽 모서리 35">
            <a:extLst>
              <a:ext uri="{FF2B5EF4-FFF2-40B4-BE49-F238E27FC236}">
                <a16:creationId xmlns:a16="http://schemas.microsoft.com/office/drawing/2014/main" id="{6D711A84-9907-44EF-A3CB-FE6BC034200F}"/>
              </a:ext>
            </a:extLst>
          </p:cNvPr>
          <p:cNvSpPr/>
          <p:nvPr/>
        </p:nvSpPr>
        <p:spPr>
          <a:xfrm rot="10800000">
            <a:off x="1308100" y="457199"/>
            <a:ext cx="4940300" cy="1348353"/>
          </a:xfrm>
          <a:prstGeom prst="round2SameRect">
            <a:avLst>
              <a:gd name="adj1" fmla="val 38196"/>
              <a:gd name="adj2" fmla="val 0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24">
            <a:extLst>
              <a:ext uri="{FF2B5EF4-FFF2-40B4-BE49-F238E27FC236}">
                <a16:creationId xmlns:a16="http://schemas.microsoft.com/office/drawing/2014/main" id="{9D0D10D4-B37B-4F14-8FB7-519D75641637}"/>
              </a:ext>
            </a:extLst>
          </p:cNvPr>
          <p:cNvSpPr txBox="1"/>
          <p:nvPr/>
        </p:nvSpPr>
        <p:spPr>
          <a:xfrm>
            <a:off x="1593850" y="564072"/>
            <a:ext cx="4349750" cy="693228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분석 </a:t>
            </a:r>
            <a:r>
              <a:rPr lang="en-US" altLang="ko-KR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LSTM </a:t>
            </a:r>
            <a:r>
              <a:rPr lang="ko-KR" altLang="en-US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설정</a:t>
            </a:r>
            <a:endParaRPr lang="ko-KR" altLang="ko-KR" sz="4000" b="0" i="0" u="none" strike="noStrike" spc="-200" dirty="0">
              <a:solidFill>
                <a:srgbClr val="F5F1EB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B3BEFB3A-A24B-4D98-8DE4-CB0B704899AD}"/>
              </a:ext>
            </a:extLst>
          </p:cNvPr>
          <p:cNvSpPr txBox="1"/>
          <p:nvPr/>
        </p:nvSpPr>
        <p:spPr>
          <a:xfrm>
            <a:off x="1579336" y="1097640"/>
            <a:ext cx="4349750" cy="693228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400" dirty="0">
                <a:solidFill>
                  <a:srgbClr val="F5F1E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Long Short-Term Memory</a:t>
            </a:r>
            <a:endParaRPr lang="ko-KR" altLang="ko-KR" sz="2400" b="0" i="0" u="none" strike="noStrike" spc="-200" dirty="0">
              <a:solidFill>
                <a:srgbClr val="F5F1E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03DF502-F1BB-4BF0-A693-F8B9C89B275E}"/>
              </a:ext>
            </a:extLst>
          </p:cNvPr>
          <p:cNvSpPr/>
          <p:nvPr/>
        </p:nvSpPr>
        <p:spPr>
          <a:xfrm>
            <a:off x="952500" y="2080815"/>
            <a:ext cx="16268700" cy="7467600"/>
          </a:xfrm>
          <a:prstGeom prst="roundRect">
            <a:avLst>
              <a:gd name="adj" fmla="val 8115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1FEEA8-0D1B-49BF-B3CB-9E732E3E5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73"/>
          <a:stretch/>
        </p:blipFill>
        <p:spPr>
          <a:xfrm>
            <a:off x="1600201" y="2304479"/>
            <a:ext cx="9296400" cy="686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56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8B7B7-2445-4C27-3949-3B02B8C81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D687E8-C5DE-4055-B952-98CD54737914}"/>
              </a:ext>
            </a:extLst>
          </p:cNvPr>
          <p:cNvSpPr/>
          <p:nvPr/>
        </p:nvSpPr>
        <p:spPr>
          <a:xfrm>
            <a:off x="457200" y="457200"/>
            <a:ext cx="17373600" cy="9372600"/>
          </a:xfrm>
          <a:prstGeom prst="roundRect">
            <a:avLst>
              <a:gd name="adj" fmla="val 6233"/>
            </a:avLst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위쪽 모서리 35">
            <a:extLst>
              <a:ext uri="{FF2B5EF4-FFF2-40B4-BE49-F238E27FC236}">
                <a16:creationId xmlns:a16="http://schemas.microsoft.com/office/drawing/2014/main" id="{6D711A84-9907-44EF-A3CB-FE6BC034200F}"/>
              </a:ext>
            </a:extLst>
          </p:cNvPr>
          <p:cNvSpPr/>
          <p:nvPr/>
        </p:nvSpPr>
        <p:spPr>
          <a:xfrm rot="10800000">
            <a:off x="1308100" y="457199"/>
            <a:ext cx="4940300" cy="1348353"/>
          </a:xfrm>
          <a:prstGeom prst="round2SameRect">
            <a:avLst>
              <a:gd name="adj1" fmla="val 38196"/>
              <a:gd name="adj2" fmla="val 0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24">
            <a:extLst>
              <a:ext uri="{FF2B5EF4-FFF2-40B4-BE49-F238E27FC236}">
                <a16:creationId xmlns:a16="http://schemas.microsoft.com/office/drawing/2014/main" id="{9D0D10D4-B37B-4F14-8FB7-519D75641637}"/>
              </a:ext>
            </a:extLst>
          </p:cNvPr>
          <p:cNvSpPr txBox="1"/>
          <p:nvPr/>
        </p:nvSpPr>
        <p:spPr>
          <a:xfrm>
            <a:off x="1593850" y="564072"/>
            <a:ext cx="4349750" cy="693228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분석 </a:t>
            </a:r>
            <a:r>
              <a:rPr lang="en-US" altLang="ko-KR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LSTM</a:t>
            </a:r>
            <a:endParaRPr lang="ko-KR" altLang="ko-KR" sz="4000" b="0" i="0" u="none" strike="noStrike" spc="-200" dirty="0">
              <a:solidFill>
                <a:srgbClr val="F5F1EB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B3BEFB3A-A24B-4D98-8DE4-CB0B704899AD}"/>
              </a:ext>
            </a:extLst>
          </p:cNvPr>
          <p:cNvSpPr txBox="1"/>
          <p:nvPr/>
        </p:nvSpPr>
        <p:spPr>
          <a:xfrm>
            <a:off x="1579336" y="1097640"/>
            <a:ext cx="4349750" cy="693228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400" dirty="0">
                <a:solidFill>
                  <a:srgbClr val="F5F1E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Long Short-Term Memory</a:t>
            </a:r>
            <a:endParaRPr lang="ko-KR" altLang="ko-KR" sz="2400" b="0" i="0" u="none" strike="noStrike" spc="-200" dirty="0">
              <a:solidFill>
                <a:srgbClr val="F5F1E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0244A4C-2BD8-475E-A95D-03BBB961DCB1}"/>
              </a:ext>
            </a:extLst>
          </p:cNvPr>
          <p:cNvSpPr/>
          <p:nvPr/>
        </p:nvSpPr>
        <p:spPr>
          <a:xfrm>
            <a:off x="2286000" y="6090434"/>
            <a:ext cx="901700" cy="914400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D25EE1E-A4D5-4462-B686-6BFE0A5E3387}"/>
              </a:ext>
            </a:extLst>
          </p:cNvPr>
          <p:cNvGrpSpPr/>
          <p:nvPr/>
        </p:nvGrpSpPr>
        <p:grpSpPr>
          <a:xfrm>
            <a:off x="4954273" y="4274530"/>
            <a:ext cx="925739" cy="4554034"/>
            <a:chOff x="4572000" y="3722733"/>
            <a:chExt cx="925739" cy="4554034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23AEAD7-D05B-4814-B5E7-0A268865ED2B}"/>
                </a:ext>
              </a:extLst>
            </p:cNvPr>
            <p:cNvSpPr/>
            <p:nvPr/>
          </p:nvSpPr>
          <p:spPr>
            <a:xfrm>
              <a:off x="4572000" y="3722733"/>
              <a:ext cx="901700" cy="914400"/>
            </a:xfrm>
            <a:prstGeom prst="ellipse">
              <a:avLst/>
            </a:prstGeom>
            <a:solidFill>
              <a:srgbClr val="533C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35F8776-995D-4286-98B0-089B9AB56DE8}"/>
                </a:ext>
              </a:extLst>
            </p:cNvPr>
            <p:cNvSpPr/>
            <p:nvPr/>
          </p:nvSpPr>
          <p:spPr>
            <a:xfrm>
              <a:off x="4572000" y="4985564"/>
              <a:ext cx="901700" cy="914400"/>
            </a:xfrm>
            <a:prstGeom prst="ellipse">
              <a:avLst/>
            </a:prstGeom>
            <a:solidFill>
              <a:srgbClr val="533C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230407E-CD0D-4D3F-A391-AD3E9F817EE2}"/>
                </a:ext>
              </a:extLst>
            </p:cNvPr>
            <p:cNvSpPr/>
            <p:nvPr/>
          </p:nvSpPr>
          <p:spPr>
            <a:xfrm>
              <a:off x="4596039" y="7362367"/>
              <a:ext cx="901700" cy="914400"/>
            </a:xfrm>
            <a:prstGeom prst="ellipse">
              <a:avLst/>
            </a:prstGeom>
            <a:solidFill>
              <a:srgbClr val="533C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88CE1DF-5A60-4987-8FD5-0EE06D26FB72}"/>
                </a:ext>
              </a:extLst>
            </p:cNvPr>
            <p:cNvGrpSpPr/>
            <p:nvPr/>
          </p:nvGrpSpPr>
          <p:grpSpPr>
            <a:xfrm>
              <a:off x="4970689" y="6278973"/>
              <a:ext cx="152400" cy="773062"/>
              <a:chOff x="4152900" y="6253666"/>
              <a:chExt cx="152400" cy="77306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4B6DA77-355C-4193-9829-FA69282490D8}"/>
                  </a:ext>
                </a:extLst>
              </p:cNvPr>
              <p:cNvSpPr/>
              <p:nvPr/>
            </p:nvSpPr>
            <p:spPr>
              <a:xfrm>
                <a:off x="4152900" y="6253666"/>
                <a:ext cx="152400" cy="152400"/>
              </a:xfrm>
              <a:prstGeom prst="ellipse">
                <a:avLst/>
              </a:prstGeom>
              <a:solidFill>
                <a:srgbClr val="533C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00928CC-6E9F-46AA-B3EA-11787A1AB189}"/>
                  </a:ext>
                </a:extLst>
              </p:cNvPr>
              <p:cNvSpPr/>
              <p:nvPr/>
            </p:nvSpPr>
            <p:spPr>
              <a:xfrm>
                <a:off x="4152900" y="6563997"/>
                <a:ext cx="152400" cy="152400"/>
              </a:xfrm>
              <a:prstGeom prst="ellipse">
                <a:avLst/>
              </a:prstGeom>
              <a:solidFill>
                <a:srgbClr val="533C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32A8E1F-0B7B-40B8-8258-38DA8D15B524}"/>
                  </a:ext>
                </a:extLst>
              </p:cNvPr>
              <p:cNvSpPr/>
              <p:nvPr/>
            </p:nvSpPr>
            <p:spPr>
              <a:xfrm>
                <a:off x="4152900" y="6874328"/>
                <a:ext cx="152400" cy="152400"/>
              </a:xfrm>
              <a:prstGeom prst="ellipse">
                <a:avLst/>
              </a:prstGeom>
              <a:solidFill>
                <a:srgbClr val="533C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4E4C0941-32FD-4150-8ACB-2F93B4F7DE87}"/>
              </a:ext>
            </a:extLst>
          </p:cNvPr>
          <p:cNvSpPr/>
          <p:nvPr/>
        </p:nvSpPr>
        <p:spPr>
          <a:xfrm>
            <a:off x="7988212" y="4722663"/>
            <a:ext cx="901700" cy="914400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859B121-9758-4044-9265-C29DD1C82C65}"/>
              </a:ext>
            </a:extLst>
          </p:cNvPr>
          <p:cNvSpPr/>
          <p:nvPr/>
        </p:nvSpPr>
        <p:spPr>
          <a:xfrm>
            <a:off x="7988212" y="5985494"/>
            <a:ext cx="901700" cy="914400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C1734F7-836D-43FB-909B-9E65A2EC1A07}"/>
              </a:ext>
            </a:extLst>
          </p:cNvPr>
          <p:cNvSpPr/>
          <p:nvPr/>
        </p:nvSpPr>
        <p:spPr>
          <a:xfrm>
            <a:off x="8012251" y="8496300"/>
            <a:ext cx="901700" cy="914400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E311B9C-A928-40A1-A866-4E5656DE9755}"/>
              </a:ext>
            </a:extLst>
          </p:cNvPr>
          <p:cNvGrpSpPr/>
          <p:nvPr/>
        </p:nvGrpSpPr>
        <p:grpSpPr>
          <a:xfrm rot="16200000">
            <a:off x="8388450" y="7881169"/>
            <a:ext cx="152400" cy="773062"/>
            <a:chOff x="4152900" y="6253666"/>
            <a:chExt cx="152400" cy="77306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25BE452-987D-4121-AE01-1BE16752F623}"/>
                </a:ext>
              </a:extLst>
            </p:cNvPr>
            <p:cNvSpPr/>
            <p:nvPr/>
          </p:nvSpPr>
          <p:spPr>
            <a:xfrm rot="19128967">
              <a:off x="4152900" y="6253666"/>
              <a:ext cx="152400" cy="152400"/>
            </a:xfrm>
            <a:prstGeom prst="ellipse">
              <a:avLst/>
            </a:prstGeom>
            <a:solidFill>
              <a:srgbClr val="533C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8A3F7E-3243-460F-BC10-85768A77A462}"/>
                </a:ext>
              </a:extLst>
            </p:cNvPr>
            <p:cNvSpPr/>
            <p:nvPr/>
          </p:nvSpPr>
          <p:spPr>
            <a:xfrm rot="19128967">
              <a:off x="4152900" y="6563997"/>
              <a:ext cx="152400" cy="152400"/>
            </a:xfrm>
            <a:prstGeom prst="ellipse">
              <a:avLst/>
            </a:prstGeom>
            <a:solidFill>
              <a:srgbClr val="533C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DADBE71-898A-4C4C-94BC-EAE7463955A3}"/>
                </a:ext>
              </a:extLst>
            </p:cNvPr>
            <p:cNvSpPr/>
            <p:nvPr/>
          </p:nvSpPr>
          <p:spPr>
            <a:xfrm rot="19128967">
              <a:off x="4152900" y="6874328"/>
              <a:ext cx="152400" cy="152400"/>
            </a:xfrm>
            <a:prstGeom prst="ellipse">
              <a:avLst/>
            </a:prstGeom>
            <a:solidFill>
              <a:srgbClr val="533C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176F7520-EC0F-490B-9E21-C5312E9CDC0F}"/>
              </a:ext>
            </a:extLst>
          </p:cNvPr>
          <p:cNvSpPr/>
          <p:nvPr/>
        </p:nvSpPr>
        <p:spPr>
          <a:xfrm>
            <a:off x="7988212" y="3454218"/>
            <a:ext cx="901700" cy="914400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0BBA732-6FE2-4F26-8E25-74F35C479821}"/>
              </a:ext>
            </a:extLst>
          </p:cNvPr>
          <p:cNvGrpSpPr/>
          <p:nvPr/>
        </p:nvGrpSpPr>
        <p:grpSpPr>
          <a:xfrm>
            <a:off x="11046190" y="4265463"/>
            <a:ext cx="925739" cy="4554034"/>
            <a:chOff x="10663917" y="3713666"/>
            <a:chExt cx="925739" cy="4554034"/>
          </a:xfrm>
          <a:solidFill>
            <a:srgbClr val="896347"/>
          </a:solidFill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21A7276-7AE7-4FB5-9484-54720DF15FCA}"/>
                </a:ext>
              </a:extLst>
            </p:cNvPr>
            <p:cNvSpPr/>
            <p:nvPr/>
          </p:nvSpPr>
          <p:spPr>
            <a:xfrm>
              <a:off x="10663917" y="3713666"/>
              <a:ext cx="9017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DAEE3F0-B29A-46CA-BC85-09F7408EE26C}"/>
                </a:ext>
              </a:extLst>
            </p:cNvPr>
            <p:cNvSpPr/>
            <p:nvPr/>
          </p:nvSpPr>
          <p:spPr>
            <a:xfrm>
              <a:off x="10663917" y="4976497"/>
              <a:ext cx="9017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E77060B-C979-4EA8-A9FB-D62CE6FEB8D3}"/>
                </a:ext>
              </a:extLst>
            </p:cNvPr>
            <p:cNvSpPr/>
            <p:nvPr/>
          </p:nvSpPr>
          <p:spPr>
            <a:xfrm>
              <a:off x="10687956" y="7353300"/>
              <a:ext cx="9017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6B6CA18-16C6-477E-B5A1-DD11347CBD31}"/>
                </a:ext>
              </a:extLst>
            </p:cNvPr>
            <p:cNvGrpSpPr/>
            <p:nvPr/>
          </p:nvGrpSpPr>
          <p:grpSpPr>
            <a:xfrm>
              <a:off x="11062606" y="6269906"/>
              <a:ext cx="152400" cy="773062"/>
              <a:chOff x="4152900" y="6253666"/>
              <a:chExt cx="152400" cy="773062"/>
            </a:xfrm>
            <a:grpFill/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FFBD6454-CE34-4F3D-B952-E332D4BCB4DC}"/>
                  </a:ext>
                </a:extLst>
              </p:cNvPr>
              <p:cNvSpPr/>
              <p:nvPr/>
            </p:nvSpPr>
            <p:spPr>
              <a:xfrm>
                <a:off x="4152900" y="6253666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5A99959F-A580-40D8-86F1-2A7BA4750767}"/>
                  </a:ext>
                </a:extLst>
              </p:cNvPr>
              <p:cNvSpPr/>
              <p:nvPr/>
            </p:nvSpPr>
            <p:spPr>
              <a:xfrm>
                <a:off x="4152900" y="6563997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7492ECC0-F377-4151-AD48-B248833A5860}"/>
                  </a:ext>
                </a:extLst>
              </p:cNvPr>
              <p:cNvSpPr/>
              <p:nvPr/>
            </p:nvSpPr>
            <p:spPr>
              <a:xfrm>
                <a:off x="4152900" y="6874328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C812B745-0BFC-4239-8648-D536F4E09D2D}"/>
              </a:ext>
            </a:extLst>
          </p:cNvPr>
          <p:cNvSpPr/>
          <p:nvPr/>
        </p:nvSpPr>
        <p:spPr>
          <a:xfrm>
            <a:off x="14003476" y="5907303"/>
            <a:ext cx="901700" cy="914400"/>
          </a:xfrm>
          <a:prstGeom prst="ellipse">
            <a:avLst/>
          </a:prstGeom>
          <a:solidFill>
            <a:srgbClr val="896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09A97D0-2C52-4D8B-9DD2-979E60586713}"/>
              </a:ext>
            </a:extLst>
          </p:cNvPr>
          <p:cNvSpPr/>
          <p:nvPr/>
        </p:nvSpPr>
        <p:spPr>
          <a:xfrm>
            <a:off x="4343400" y="3013441"/>
            <a:ext cx="5257800" cy="6553200"/>
          </a:xfrm>
          <a:prstGeom prst="roundRect">
            <a:avLst/>
          </a:prstGeom>
          <a:noFill/>
          <a:ln>
            <a:solidFill>
              <a:srgbClr val="533C2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3845778-ABB7-4E23-8AD2-B879FE1AFA9A}"/>
              </a:ext>
            </a:extLst>
          </p:cNvPr>
          <p:cNvSpPr/>
          <p:nvPr/>
        </p:nvSpPr>
        <p:spPr>
          <a:xfrm>
            <a:off x="10304513" y="3013441"/>
            <a:ext cx="5066116" cy="6553200"/>
          </a:xfrm>
          <a:prstGeom prst="roundRect">
            <a:avLst/>
          </a:prstGeom>
          <a:noFill/>
          <a:ln>
            <a:solidFill>
              <a:srgbClr val="89634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879822-8CB5-43FF-8B5B-1E1FE612E629}"/>
              </a:ext>
            </a:extLst>
          </p:cNvPr>
          <p:cNvSpPr txBox="1"/>
          <p:nvPr/>
        </p:nvSpPr>
        <p:spPr>
          <a:xfrm>
            <a:off x="5637839" y="2324101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33C2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LSTM </a:t>
            </a:r>
            <a:r>
              <a:rPr lang="ko-KR" altLang="en-US" sz="3200" dirty="0">
                <a:solidFill>
                  <a:srgbClr val="533C2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레이어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922D7B-A1D9-4B8D-944A-B3753296A0BB}"/>
              </a:ext>
            </a:extLst>
          </p:cNvPr>
          <p:cNvSpPr txBox="1"/>
          <p:nvPr/>
        </p:nvSpPr>
        <p:spPr>
          <a:xfrm>
            <a:off x="11362556" y="23241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89634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Dense </a:t>
            </a:r>
            <a:r>
              <a:rPr lang="ko-KR" altLang="en-US" sz="3200" dirty="0">
                <a:solidFill>
                  <a:srgbClr val="89634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레이어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BAE85A5-3E15-4B46-88AA-5374941C55C1}"/>
              </a:ext>
            </a:extLst>
          </p:cNvPr>
          <p:cNvCxnSpPr>
            <a:endCxn id="9" idx="2"/>
          </p:cNvCxnSpPr>
          <p:nvPr/>
        </p:nvCxnSpPr>
        <p:spPr>
          <a:xfrm flipV="1">
            <a:off x="3187700" y="4731730"/>
            <a:ext cx="1766573" cy="181590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B53354B-BF54-42F3-AAC7-BF0F44A4D139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3187700" y="5994561"/>
            <a:ext cx="1766573" cy="553073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625B619-1B1A-474F-8D88-2D3BB6ED1751}"/>
              </a:ext>
            </a:extLst>
          </p:cNvPr>
          <p:cNvCxnSpPr>
            <a:cxnSpLocks/>
          </p:cNvCxnSpPr>
          <p:nvPr/>
        </p:nvCxnSpPr>
        <p:spPr>
          <a:xfrm>
            <a:off x="3187700" y="6547634"/>
            <a:ext cx="1783626" cy="1814663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AD71DA0-8B41-494A-8796-18D16636690C}"/>
              </a:ext>
            </a:extLst>
          </p:cNvPr>
          <p:cNvCxnSpPr>
            <a:cxnSpLocks/>
            <a:stCxn id="9" idx="6"/>
            <a:endCxn id="23" idx="2"/>
          </p:cNvCxnSpPr>
          <p:nvPr/>
        </p:nvCxnSpPr>
        <p:spPr>
          <a:xfrm flipV="1">
            <a:off x="5855973" y="3911418"/>
            <a:ext cx="2132239" cy="82031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A0ABF03-DE35-4CA5-AA15-3F99503B1D18}"/>
              </a:ext>
            </a:extLst>
          </p:cNvPr>
          <p:cNvCxnSpPr>
            <a:cxnSpLocks/>
            <a:stCxn id="10" idx="6"/>
            <a:endCxn id="23" idx="2"/>
          </p:cNvCxnSpPr>
          <p:nvPr/>
        </p:nvCxnSpPr>
        <p:spPr>
          <a:xfrm flipV="1">
            <a:off x="5855973" y="3911418"/>
            <a:ext cx="2132239" cy="2083143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569E7FC-8843-4E9D-A74E-12F06BAC4A12}"/>
              </a:ext>
            </a:extLst>
          </p:cNvPr>
          <p:cNvCxnSpPr>
            <a:cxnSpLocks/>
            <a:stCxn id="11" idx="6"/>
            <a:endCxn id="23" idx="2"/>
          </p:cNvCxnSpPr>
          <p:nvPr/>
        </p:nvCxnSpPr>
        <p:spPr>
          <a:xfrm flipV="1">
            <a:off x="5880012" y="3911418"/>
            <a:ext cx="2108200" cy="4459946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8989845-4404-4E59-A121-8D5C2B89A6DE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5855973" y="4731730"/>
            <a:ext cx="2132239" cy="448133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06AEC67-32CD-441C-B428-F41AB04D405B}"/>
              </a:ext>
            </a:extLst>
          </p:cNvPr>
          <p:cNvCxnSpPr>
            <a:cxnSpLocks/>
          </p:cNvCxnSpPr>
          <p:nvPr/>
        </p:nvCxnSpPr>
        <p:spPr>
          <a:xfrm>
            <a:off x="5855973" y="4731730"/>
            <a:ext cx="2132239" cy="171096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A3D3A61-5340-445E-B150-931A2E5640B4}"/>
              </a:ext>
            </a:extLst>
          </p:cNvPr>
          <p:cNvCxnSpPr>
            <a:cxnSpLocks/>
            <a:stCxn id="9" idx="6"/>
            <a:endCxn id="18" idx="2"/>
          </p:cNvCxnSpPr>
          <p:nvPr/>
        </p:nvCxnSpPr>
        <p:spPr>
          <a:xfrm>
            <a:off x="5855973" y="4731730"/>
            <a:ext cx="2156278" cy="422177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79F8E44-BD37-42B5-8230-3667DA95461E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flipV="1">
            <a:off x="5855973" y="5179863"/>
            <a:ext cx="2132239" cy="814698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B1714FB-77AE-4492-9DDD-10A3A659034A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>
            <a:off x="5855973" y="5994561"/>
            <a:ext cx="2132239" cy="448133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E01DEA67-EA2E-42DA-9239-17034D224CBF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5880012" y="6442694"/>
            <a:ext cx="2108200" cy="191960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62829DB-E268-46A8-865B-DAC8EC4CFC4E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5880012" y="5179863"/>
            <a:ext cx="2108200" cy="3191501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A9CF27E-37B2-4DFD-8D0C-A4BA1E92437F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>
            <a:off x="5880012" y="8371364"/>
            <a:ext cx="2132239" cy="582136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3F984A6-65BC-4D68-B6C3-C15795E3A7F7}"/>
              </a:ext>
            </a:extLst>
          </p:cNvPr>
          <p:cNvCxnSpPr>
            <a:cxnSpLocks/>
            <a:stCxn id="10" idx="6"/>
            <a:endCxn id="18" idx="2"/>
          </p:cNvCxnSpPr>
          <p:nvPr/>
        </p:nvCxnSpPr>
        <p:spPr>
          <a:xfrm>
            <a:off x="5855973" y="5994561"/>
            <a:ext cx="2156278" cy="295893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E9D40526-5105-4A3F-AB9C-31D1DA65828B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8889912" y="3911418"/>
            <a:ext cx="2156278" cy="81124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81B45D44-270A-4F00-9D65-DD5819713A4F}"/>
              </a:ext>
            </a:extLst>
          </p:cNvPr>
          <p:cNvCxnSpPr>
            <a:cxnSpLocks/>
            <a:stCxn id="16" idx="6"/>
            <a:endCxn id="25" idx="2"/>
          </p:cNvCxnSpPr>
          <p:nvPr/>
        </p:nvCxnSpPr>
        <p:spPr>
          <a:xfrm>
            <a:off x="8889912" y="5179863"/>
            <a:ext cx="2156278" cy="805631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08B559A1-DAF9-4A5A-A439-B9DDB1017A7A}"/>
              </a:ext>
            </a:extLst>
          </p:cNvPr>
          <p:cNvCxnSpPr>
            <a:cxnSpLocks/>
            <a:stCxn id="17" idx="6"/>
            <a:endCxn id="26" idx="2"/>
          </p:cNvCxnSpPr>
          <p:nvPr/>
        </p:nvCxnSpPr>
        <p:spPr>
          <a:xfrm>
            <a:off x="8889912" y="6442694"/>
            <a:ext cx="2180317" cy="1919603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F5C9338D-4D0B-4BF7-A9F9-F270878FF282}"/>
              </a:ext>
            </a:extLst>
          </p:cNvPr>
          <p:cNvCxnSpPr>
            <a:cxnSpLocks/>
            <a:stCxn id="18" idx="6"/>
            <a:endCxn id="26" idx="2"/>
          </p:cNvCxnSpPr>
          <p:nvPr/>
        </p:nvCxnSpPr>
        <p:spPr>
          <a:xfrm flipV="1">
            <a:off x="8913951" y="8362297"/>
            <a:ext cx="2156278" cy="591203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49906827-E711-47DE-8CCC-49C17CD56683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8913951" y="6128564"/>
            <a:ext cx="2132239" cy="2824936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6A09DF97-C508-4BC3-A040-F2FE4D69A326}"/>
              </a:ext>
            </a:extLst>
          </p:cNvPr>
          <p:cNvCxnSpPr>
            <a:cxnSpLocks/>
            <a:stCxn id="18" idx="6"/>
            <a:endCxn id="24" idx="2"/>
          </p:cNvCxnSpPr>
          <p:nvPr/>
        </p:nvCxnSpPr>
        <p:spPr>
          <a:xfrm flipV="1">
            <a:off x="8913951" y="4722663"/>
            <a:ext cx="2132239" cy="4230837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CFDDB08-CA4E-4CB5-9C0D-C34D1568E275}"/>
              </a:ext>
            </a:extLst>
          </p:cNvPr>
          <p:cNvCxnSpPr>
            <a:cxnSpLocks/>
            <a:stCxn id="17" idx="6"/>
            <a:endCxn id="24" idx="2"/>
          </p:cNvCxnSpPr>
          <p:nvPr/>
        </p:nvCxnSpPr>
        <p:spPr>
          <a:xfrm flipV="1">
            <a:off x="8889912" y="4722663"/>
            <a:ext cx="2156278" cy="1720031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C788D20-F5D8-4D6D-81CB-31C816A259A0}"/>
              </a:ext>
            </a:extLst>
          </p:cNvPr>
          <p:cNvCxnSpPr>
            <a:cxnSpLocks/>
            <a:stCxn id="17" idx="6"/>
            <a:endCxn id="25" idx="2"/>
          </p:cNvCxnSpPr>
          <p:nvPr/>
        </p:nvCxnSpPr>
        <p:spPr>
          <a:xfrm flipV="1">
            <a:off x="8889912" y="5985494"/>
            <a:ext cx="2156278" cy="4572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9658DF77-4DA0-4601-A05C-18C60C40FEA9}"/>
              </a:ext>
            </a:extLst>
          </p:cNvPr>
          <p:cNvCxnSpPr>
            <a:cxnSpLocks/>
            <a:stCxn id="16" idx="6"/>
            <a:endCxn id="24" idx="2"/>
          </p:cNvCxnSpPr>
          <p:nvPr/>
        </p:nvCxnSpPr>
        <p:spPr>
          <a:xfrm flipV="1">
            <a:off x="8889912" y="4722663"/>
            <a:ext cx="2156278" cy="4572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A8CBEF1-4063-4524-B210-37D3C8CD8EE4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>
            <a:off x="8889912" y="5179863"/>
            <a:ext cx="2180317" cy="318243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10F3E0D6-3E67-4C87-8201-ADD30489A3AE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8889912" y="3911418"/>
            <a:ext cx="2180317" cy="445087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124CAB78-C902-4FBF-ABEF-5EC5E04D555E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8889912" y="3911418"/>
            <a:ext cx="2156278" cy="2074076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28A018AE-0879-4095-A80F-57F2E1D3C270}"/>
              </a:ext>
            </a:extLst>
          </p:cNvPr>
          <p:cNvCxnSpPr>
            <a:cxnSpLocks/>
            <a:stCxn id="24" idx="6"/>
            <a:endCxn id="31" idx="2"/>
          </p:cNvCxnSpPr>
          <p:nvPr/>
        </p:nvCxnSpPr>
        <p:spPr>
          <a:xfrm>
            <a:off x="11947890" y="4722663"/>
            <a:ext cx="2055586" cy="164184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5D836211-19F1-4281-8707-A128D976C3EA}"/>
              </a:ext>
            </a:extLst>
          </p:cNvPr>
          <p:cNvCxnSpPr>
            <a:cxnSpLocks/>
            <a:stCxn id="25" idx="6"/>
            <a:endCxn id="31" idx="2"/>
          </p:cNvCxnSpPr>
          <p:nvPr/>
        </p:nvCxnSpPr>
        <p:spPr>
          <a:xfrm>
            <a:off x="11947890" y="5985494"/>
            <a:ext cx="2055586" cy="37900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6E1DECA8-3AD2-4324-9299-0599EAE96042}"/>
              </a:ext>
            </a:extLst>
          </p:cNvPr>
          <p:cNvCxnSpPr>
            <a:cxnSpLocks/>
            <a:stCxn id="26" idx="6"/>
            <a:endCxn id="31" idx="2"/>
          </p:cNvCxnSpPr>
          <p:nvPr/>
        </p:nvCxnSpPr>
        <p:spPr>
          <a:xfrm flipV="1">
            <a:off x="11971929" y="6364503"/>
            <a:ext cx="2031547" cy="199779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사각형: 둥근 위쪽 모서리 137">
            <a:extLst>
              <a:ext uri="{FF2B5EF4-FFF2-40B4-BE49-F238E27FC236}">
                <a16:creationId xmlns:a16="http://schemas.microsoft.com/office/drawing/2014/main" id="{1B7632F9-561C-481B-8DEC-8009419B5BF9}"/>
              </a:ext>
            </a:extLst>
          </p:cNvPr>
          <p:cNvSpPr/>
          <p:nvPr/>
        </p:nvSpPr>
        <p:spPr>
          <a:xfrm rot="10800000">
            <a:off x="7025277" y="456082"/>
            <a:ext cx="9954621" cy="1630344"/>
          </a:xfrm>
          <a:prstGeom prst="round2SameRect">
            <a:avLst/>
          </a:prstGeom>
          <a:solidFill>
            <a:srgbClr val="F5F1EB"/>
          </a:solidFill>
          <a:ln>
            <a:solidFill>
              <a:srgbClr val="533C2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9541FE-9CE7-4029-AE57-C8B1801A31C6}"/>
              </a:ext>
            </a:extLst>
          </p:cNvPr>
          <p:cNvSpPr txBox="1"/>
          <p:nvPr/>
        </p:nvSpPr>
        <p:spPr>
          <a:xfrm>
            <a:off x="7315200" y="625187"/>
            <a:ext cx="9829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LSTM(64, </a:t>
            </a:r>
            <a:r>
              <a:rPr lang="en-US" altLang="ko-KR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return_sequences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=True, </a:t>
            </a:r>
            <a:r>
              <a:rPr lang="en-US" altLang="ko-KR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input_shape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=(30, 10)), #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첫 번째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LSTM: 64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유닛 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LSTM(128, dropout=0.3), #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두 번째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LSTM: 128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유닛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30%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확률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Dense(64, activation='</a:t>
            </a:r>
            <a:r>
              <a:rPr lang="en-US" altLang="ko-KR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relu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'), # Dense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레이어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64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유닛 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Dense(1) #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최종 출력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A48FEAD-6E37-49EA-9A07-B520C36C2FD7}"/>
              </a:ext>
            </a:extLst>
          </p:cNvPr>
          <p:cNvSpPr txBox="1"/>
          <p:nvPr/>
        </p:nvSpPr>
        <p:spPr>
          <a:xfrm>
            <a:off x="4964826" y="3795455"/>
            <a:ext cx="877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33C2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64</a:t>
            </a:r>
            <a:r>
              <a:rPr lang="ko-KR" altLang="en-US" sz="2000" dirty="0">
                <a:solidFill>
                  <a:srgbClr val="533C2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F85C0B1-B177-4950-B5B0-043260197447}"/>
              </a:ext>
            </a:extLst>
          </p:cNvPr>
          <p:cNvSpPr txBox="1"/>
          <p:nvPr/>
        </p:nvSpPr>
        <p:spPr>
          <a:xfrm>
            <a:off x="8017519" y="3091615"/>
            <a:ext cx="877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33C2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128</a:t>
            </a:r>
            <a:r>
              <a:rPr lang="ko-KR" altLang="en-US" sz="2000" dirty="0">
                <a:solidFill>
                  <a:srgbClr val="533C2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5888917-D841-4C14-93F6-2A8CD2543A01}"/>
              </a:ext>
            </a:extLst>
          </p:cNvPr>
          <p:cNvSpPr txBox="1"/>
          <p:nvPr/>
        </p:nvSpPr>
        <p:spPr>
          <a:xfrm>
            <a:off x="11082248" y="3744454"/>
            <a:ext cx="877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33C2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64</a:t>
            </a:r>
            <a:r>
              <a:rPr lang="ko-KR" altLang="en-US" sz="2000" dirty="0">
                <a:solidFill>
                  <a:srgbClr val="533C2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</a:t>
            </a: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FB620209-EE54-47B4-A6F4-695E047AA033}"/>
              </a:ext>
            </a:extLst>
          </p:cNvPr>
          <p:cNvSpPr/>
          <p:nvPr/>
        </p:nvSpPr>
        <p:spPr>
          <a:xfrm>
            <a:off x="7995198" y="7137565"/>
            <a:ext cx="901700" cy="914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533C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54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8B7B7-2445-4C27-3949-3B02B8C81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D687E8-C5DE-4055-B952-98CD54737914}"/>
              </a:ext>
            </a:extLst>
          </p:cNvPr>
          <p:cNvSpPr/>
          <p:nvPr/>
        </p:nvSpPr>
        <p:spPr>
          <a:xfrm>
            <a:off x="457200" y="457200"/>
            <a:ext cx="17373600" cy="9372600"/>
          </a:xfrm>
          <a:prstGeom prst="roundRect">
            <a:avLst>
              <a:gd name="adj" fmla="val 6233"/>
            </a:avLst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위쪽 모서리 35">
            <a:extLst>
              <a:ext uri="{FF2B5EF4-FFF2-40B4-BE49-F238E27FC236}">
                <a16:creationId xmlns:a16="http://schemas.microsoft.com/office/drawing/2014/main" id="{6D711A84-9907-44EF-A3CB-FE6BC034200F}"/>
              </a:ext>
            </a:extLst>
          </p:cNvPr>
          <p:cNvSpPr/>
          <p:nvPr/>
        </p:nvSpPr>
        <p:spPr>
          <a:xfrm rot="10800000">
            <a:off x="1308100" y="457199"/>
            <a:ext cx="4940300" cy="1348353"/>
          </a:xfrm>
          <a:prstGeom prst="round2SameRect">
            <a:avLst>
              <a:gd name="adj1" fmla="val 38196"/>
              <a:gd name="adj2" fmla="val 0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983FE7F8-70E1-46A4-83AE-10E6A391483C}"/>
              </a:ext>
            </a:extLst>
          </p:cNvPr>
          <p:cNvSpPr txBox="1"/>
          <p:nvPr/>
        </p:nvSpPr>
        <p:spPr>
          <a:xfrm>
            <a:off x="1593850" y="564072"/>
            <a:ext cx="4368800" cy="1134606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분석결과</a:t>
            </a:r>
            <a:endParaRPr lang="ko-KR" altLang="ko-KR" sz="4000" b="0" i="0" u="none" strike="noStrike" spc="-200" dirty="0">
              <a:solidFill>
                <a:srgbClr val="F5F1EB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A31739F-F027-4B0F-A810-3FC02AAC596F}"/>
              </a:ext>
            </a:extLst>
          </p:cNvPr>
          <p:cNvSpPr/>
          <p:nvPr/>
        </p:nvSpPr>
        <p:spPr>
          <a:xfrm>
            <a:off x="998028" y="2026729"/>
            <a:ext cx="12039600" cy="7460171"/>
          </a:xfrm>
          <a:prstGeom prst="roundRect">
            <a:avLst>
              <a:gd name="adj" fmla="val 3886"/>
            </a:avLst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7ACB217-6747-4DD0-A66A-420976F9DA79}"/>
              </a:ext>
            </a:extLst>
          </p:cNvPr>
          <p:cNvSpPr/>
          <p:nvPr/>
        </p:nvSpPr>
        <p:spPr>
          <a:xfrm>
            <a:off x="914400" y="1914239"/>
            <a:ext cx="12039600" cy="7460171"/>
          </a:xfrm>
          <a:prstGeom prst="roundRect">
            <a:avLst>
              <a:gd name="adj" fmla="val 3886"/>
            </a:avLst>
          </a:prstGeom>
          <a:solidFill>
            <a:srgbClr val="FEF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E9678F-F840-4ABB-A3E8-BE8B8CAC4B44}"/>
              </a:ext>
            </a:extLst>
          </p:cNvPr>
          <p:cNvSpPr/>
          <p:nvPr/>
        </p:nvSpPr>
        <p:spPr>
          <a:xfrm>
            <a:off x="12546528" y="2144712"/>
            <a:ext cx="152400" cy="152400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5E589FB-2637-4A82-98DD-BEE5431BE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287" y="2857500"/>
            <a:ext cx="11301241" cy="615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2FA671D-11EE-489C-9789-B879FFEADA6C}"/>
              </a:ext>
            </a:extLst>
          </p:cNvPr>
          <p:cNvSpPr/>
          <p:nvPr/>
        </p:nvSpPr>
        <p:spPr>
          <a:xfrm>
            <a:off x="1118678" y="2144712"/>
            <a:ext cx="152400" cy="152400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87CDA2-41F1-4C30-810F-C22582AC45CA}"/>
              </a:ext>
            </a:extLst>
          </p:cNvPr>
          <p:cNvSpPr txBox="1"/>
          <p:nvPr/>
        </p:nvSpPr>
        <p:spPr>
          <a:xfrm>
            <a:off x="12790629" y="4489813"/>
            <a:ext cx="51199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0" i="0" dirty="0">
                <a:solidFill>
                  <a:srgbClr val="333333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학습된 모델에 </a:t>
            </a:r>
            <a:endParaRPr lang="en-US" altLang="ko-KR" sz="3200" b="0" i="0" dirty="0">
              <a:solidFill>
                <a:srgbClr val="333333"/>
              </a:solidFill>
              <a:effectLst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0" i="0" dirty="0">
                <a:solidFill>
                  <a:srgbClr val="333333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Test </a:t>
            </a:r>
            <a:r>
              <a:rPr lang="ko-KR" altLang="en-US" sz="3200" b="0" i="0" dirty="0">
                <a:solidFill>
                  <a:srgbClr val="333333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적용</a:t>
            </a:r>
            <a:endParaRPr lang="en-US" altLang="ko-KR" sz="3200" spc="-100" dirty="0">
              <a:solidFill>
                <a:srgbClr val="3E372E">
                  <a:alpha val="80000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E553B-DABA-4231-8B2F-AE379F9F4D11}"/>
              </a:ext>
            </a:extLst>
          </p:cNvPr>
          <p:cNvSpPr txBox="1"/>
          <p:nvPr/>
        </p:nvSpPr>
        <p:spPr>
          <a:xfrm>
            <a:off x="13121837" y="5797187"/>
            <a:ext cx="4648200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0" i="0" dirty="0">
                <a:solidFill>
                  <a:srgbClr val="333333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극단적인 값은 예측하지 못하지만 일반적인 데이터들의 경우 잘 예측되고 있음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en-US" altLang="ko-KR" sz="2400" spc="-100" dirty="0">
              <a:solidFill>
                <a:srgbClr val="3E372E">
                  <a:alpha val="80000"/>
                </a:srgb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718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8B7B7-2445-4C27-3949-3B02B8C81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D687E8-C5DE-4055-B952-98CD54737914}"/>
              </a:ext>
            </a:extLst>
          </p:cNvPr>
          <p:cNvSpPr/>
          <p:nvPr/>
        </p:nvSpPr>
        <p:spPr>
          <a:xfrm>
            <a:off x="457200" y="457200"/>
            <a:ext cx="17373600" cy="9372600"/>
          </a:xfrm>
          <a:prstGeom prst="roundRect">
            <a:avLst>
              <a:gd name="adj" fmla="val 6233"/>
            </a:avLst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위쪽 모서리 35">
            <a:extLst>
              <a:ext uri="{FF2B5EF4-FFF2-40B4-BE49-F238E27FC236}">
                <a16:creationId xmlns:a16="http://schemas.microsoft.com/office/drawing/2014/main" id="{6D711A84-9907-44EF-A3CB-FE6BC034200F}"/>
              </a:ext>
            </a:extLst>
          </p:cNvPr>
          <p:cNvSpPr/>
          <p:nvPr/>
        </p:nvSpPr>
        <p:spPr>
          <a:xfrm rot="10800000">
            <a:off x="1308100" y="457199"/>
            <a:ext cx="4940300" cy="1348353"/>
          </a:xfrm>
          <a:prstGeom prst="round2SameRect">
            <a:avLst>
              <a:gd name="adj1" fmla="val 38196"/>
              <a:gd name="adj2" fmla="val 0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983FE7F8-70E1-46A4-83AE-10E6A391483C}"/>
              </a:ext>
            </a:extLst>
          </p:cNvPr>
          <p:cNvSpPr txBox="1"/>
          <p:nvPr/>
        </p:nvSpPr>
        <p:spPr>
          <a:xfrm>
            <a:off x="1593850" y="564072"/>
            <a:ext cx="4368800" cy="1134606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분석결과</a:t>
            </a:r>
            <a:endParaRPr lang="ko-KR" altLang="ko-KR" sz="4000" b="0" i="0" u="none" strike="noStrike" spc="-200" dirty="0">
              <a:solidFill>
                <a:srgbClr val="F5F1EB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A31739F-F027-4B0F-A810-3FC02AAC596F}"/>
              </a:ext>
            </a:extLst>
          </p:cNvPr>
          <p:cNvSpPr/>
          <p:nvPr/>
        </p:nvSpPr>
        <p:spPr>
          <a:xfrm>
            <a:off x="998028" y="2026729"/>
            <a:ext cx="12039600" cy="7460171"/>
          </a:xfrm>
          <a:prstGeom prst="roundRect">
            <a:avLst>
              <a:gd name="adj" fmla="val 3886"/>
            </a:avLst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7ACB217-6747-4DD0-A66A-420976F9DA79}"/>
              </a:ext>
            </a:extLst>
          </p:cNvPr>
          <p:cNvSpPr/>
          <p:nvPr/>
        </p:nvSpPr>
        <p:spPr>
          <a:xfrm>
            <a:off x="914400" y="1914239"/>
            <a:ext cx="12039600" cy="7460171"/>
          </a:xfrm>
          <a:prstGeom prst="roundRect">
            <a:avLst>
              <a:gd name="adj" fmla="val 3886"/>
            </a:avLst>
          </a:prstGeom>
          <a:solidFill>
            <a:srgbClr val="FEF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E9678F-F840-4ABB-A3E8-BE8B8CAC4B44}"/>
              </a:ext>
            </a:extLst>
          </p:cNvPr>
          <p:cNvSpPr/>
          <p:nvPr/>
        </p:nvSpPr>
        <p:spPr>
          <a:xfrm>
            <a:off x="12546528" y="2144712"/>
            <a:ext cx="152400" cy="152400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2FA671D-11EE-489C-9789-B879FFEADA6C}"/>
              </a:ext>
            </a:extLst>
          </p:cNvPr>
          <p:cNvSpPr/>
          <p:nvPr/>
        </p:nvSpPr>
        <p:spPr>
          <a:xfrm>
            <a:off x="1118678" y="2144712"/>
            <a:ext cx="152400" cy="152400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57D87-954B-4A6B-9BF8-16C68448BFAA}"/>
              </a:ext>
            </a:extLst>
          </p:cNvPr>
          <p:cNvSpPr txBox="1"/>
          <p:nvPr/>
        </p:nvSpPr>
        <p:spPr>
          <a:xfrm>
            <a:off x="12790629" y="4785735"/>
            <a:ext cx="51199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0" i="0" dirty="0">
                <a:solidFill>
                  <a:srgbClr val="333333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Train </a:t>
            </a:r>
            <a:r>
              <a:rPr lang="ko-KR" altLang="en-US" sz="3200" b="0" i="0" dirty="0">
                <a:solidFill>
                  <a:srgbClr val="333333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결과와</a:t>
            </a:r>
            <a:endParaRPr lang="en-US" altLang="ko-KR" sz="3200" b="0" i="0" dirty="0">
              <a:solidFill>
                <a:srgbClr val="333333"/>
              </a:solidFill>
              <a:effectLst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1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Test </a:t>
            </a:r>
            <a:r>
              <a:rPr lang="ko-KR" altLang="en-US" sz="3200" spc="-1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결과를 비교</a:t>
            </a:r>
            <a:endParaRPr lang="en-US" altLang="ko-KR" sz="3200" spc="-100" dirty="0">
              <a:solidFill>
                <a:srgbClr val="3E372E">
                  <a:alpha val="80000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1C24FC-AE41-44E8-A46C-1C2C1C1B6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453" y="2171611"/>
            <a:ext cx="10168748" cy="36913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2E9B6A-9B89-4A8F-963B-4F6718BBD1D0}"/>
              </a:ext>
            </a:extLst>
          </p:cNvPr>
          <p:cNvSpPr txBox="1"/>
          <p:nvPr/>
        </p:nvSpPr>
        <p:spPr>
          <a:xfrm>
            <a:off x="6781800" y="3009900"/>
            <a:ext cx="511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0" i="0" dirty="0">
                <a:solidFill>
                  <a:srgbClr val="333333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Train </a:t>
            </a:r>
            <a:r>
              <a:rPr lang="ko-KR" altLang="en-US" sz="3200" b="0" i="0" dirty="0">
                <a:solidFill>
                  <a:srgbClr val="333333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결과의 일부분</a:t>
            </a:r>
            <a:endParaRPr lang="en-US" altLang="ko-KR" sz="3200" spc="-100" dirty="0">
              <a:solidFill>
                <a:srgbClr val="3E372E">
                  <a:alpha val="80000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C1EECF-1F48-4DE9-861B-A405B395F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390" y="5948677"/>
            <a:ext cx="9925633" cy="33400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044D52-62E9-463D-BE2D-446F4582C995}"/>
              </a:ext>
            </a:extLst>
          </p:cNvPr>
          <p:cNvSpPr txBox="1"/>
          <p:nvPr/>
        </p:nvSpPr>
        <p:spPr>
          <a:xfrm>
            <a:off x="6584042" y="6408854"/>
            <a:ext cx="511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0" i="0" dirty="0">
                <a:solidFill>
                  <a:srgbClr val="333333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Test </a:t>
            </a:r>
            <a:r>
              <a:rPr lang="ko-KR" altLang="en-US" sz="3200" b="0" i="0" dirty="0">
                <a:solidFill>
                  <a:srgbClr val="333333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결과의 일부분</a:t>
            </a:r>
            <a:endParaRPr lang="en-US" altLang="ko-KR" sz="3200" spc="-100" dirty="0">
              <a:solidFill>
                <a:srgbClr val="3E372E">
                  <a:alpha val="80000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222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8B7B7-2445-4C27-3949-3B02B8C81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D687E8-C5DE-4055-B952-98CD54737914}"/>
              </a:ext>
            </a:extLst>
          </p:cNvPr>
          <p:cNvSpPr/>
          <p:nvPr/>
        </p:nvSpPr>
        <p:spPr>
          <a:xfrm>
            <a:off x="457200" y="457200"/>
            <a:ext cx="17373600" cy="9372600"/>
          </a:xfrm>
          <a:prstGeom prst="roundRect">
            <a:avLst>
              <a:gd name="adj" fmla="val 6233"/>
            </a:avLst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위쪽 모서리 35">
            <a:extLst>
              <a:ext uri="{FF2B5EF4-FFF2-40B4-BE49-F238E27FC236}">
                <a16:creationId xmlns:a16="http://schemas.microsoft.com/office/drawing/2014/main" id="{6D711A84-9907-44EF-A3CB-FE6BC034200F}"/>
              </a:ext>
            </a:extLst>
          </p:cNvPr>
          <p:cNvSpPr/>
          <p:nvPr/>
        </p:nvSpPr>
        <p:spPr>
          <a:xfrm rot="10800000">
            <a:off x="1308100" y="457199"/>
            <a:ext cx="4940300" cy="1348353"/>
          </a:xfrm>
          <a:prstGeom prst="round2SameRect">
            <a:avLst>
              <a:gd name="adj1" fmla="val 38196"/>
              <a:gd name="adj2" fmla="val 0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983FE7F8-70E1-46A4-83AE-10E6A391483C}"/>
              </a:ext>
            </a:extLst>
          </p:cNvPr>
          <p:cNvSpPr txBox="1"/>
          <p:nvPr/>
        </p:nvSpPr>
        <p:spPr>
          <a:xfrm>
            <a:off x="1593850" y="564072"/>
            <a:ext cx="4368800" cy="1134606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분석결과</a:t>
            </a:r>
            <a:endParaRPr lang="ko-KR" altLang="ko-KR" sz="4000" b="0" i="0" u="none" strike="noStrike" spc="-200" dirty="0">
              <a:solidFill>
                <a:srgbClr val="F5F1EB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A31739F-F027-4B0F-A810-3FC02AAC596F}"/>
              </a:ext>
            </a:extLst>
          </p:cNvPr>
          <p:cNvSpPr/>
          <p:nvPr/>
        </p:nvSpPr>
        <p:spPr>
          <a:xfrm>
            <a:off x="1346629" y="2817590"/>
            <a:ext cx="7599846" cy="5678710"/>
          </a:xfrm>
          <a:prstGeom prst="roundRect">
            <a:avLst>
              <a:gd name="adj" fmla="val 3886"/>
            </a:avLst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7ACB217-6747-4DD0-A66A-420976F9DA79}"/>
              </a:ext>
            </a:extLst>
          </p:cNvPr>
          <p:cNvSpPr/>
          <p:nvPr/>
        </p:nvSpPr>
        <p:spPr>
          <a:xfrm>
            <a:off x="1263001" y="2705100"/>
            <a:ext cx="7599846" cy="5678710"/>
          </a:xfrm>
          <a:prstGeom prst="roundRect">
            <a:avLst>
              <a:gd name="adj" fmla="val 3886"/>
            </a:avLst>
          </a:prstGeom>
          <a:solidFill>
            <a:srgbClr val="FEF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E9678F-F840-4ABB-A3E8-BE8B8CAC4B44}"/>
              </a:ext>
            </a:extLst>
          </p:cNvPr>
          <p:cNvSpPr/>
          <p:nvPr/>
        </p:nvSpPr>
        <p:spPr>
          <a:xfrm>
            <a:off x="8458200" y="2959705"/>
            <a:ext cx="148472" cy="148472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2FA671D-11EE-489C-9789-B879FFEADA6C}"/>
              </a:ext>
            </a:extLst>
          </p:cNvPr>
          <p:cNvSpPr/>
          <p:nvPr/>
        </p:nvSpPr>
        <p:spPr>
          <a:xfrm>
            <a:off x="1505845" y="2959705"/>
            <a:ext cx="148472" cy="148472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87CDA2-41F1-4C30-810F-C22582AC45CA}"/>
              </a:ext>
            </a:extLst>
          </p:cNvPr>
          <p:cNvSpPr txBox="1"/>
          <p:nvPr/>
        </p:nvSpPr>
        <p:spPr>
          <a:xfrm>
            <a:off x="2398643" y="2969371"/>
            <a:ext cx="511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0" i="0" dirty="0">
                <a:solidFill>
                  <a:srgbClr val="333333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학습한 모델의 신뢰도</a:t>
            </a:r>
            <a:endParaRPr lang="en-US" altLang="ko-KR" sz="3200" spc="-100" dirty="0">
              <a:solidFill>
                <a:srgbClr val="3E372E">
                  <a:alpha val="80000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C8ACF3-29EB-4104-A311-92A924173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507" y="4140861"/>
            <a:ext cx="6876671" cy="19932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2F5C6E-71FB-487C-BACE-18E0984712E3}"/>
              </a:ext>
            </a:extLst>
          </p:cNvPr>
          <p:cNvSpPr txBox="1"/>
          <p:nvPr/>
        </p:nvSpPr>
        <p:spPr>
          <a:xfrm>
            <a:off x="2634500" y="6424773"/>
            <a:ext cx="4648200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0" i="0" dirty="0">
                <a:solidFill>
                  <a:srgbClr val="533C2B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Train RMSE : 1.262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00" dirty="0">
                <a:solidFill>
                  <a:srgbClr val="533C2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Test RMSE : 1.258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00" dirty="0">
                <a:solidFill>
                  <a:srgbClr val="533C2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R^2 Score : 0.17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A5F8CF8-2F85-4AB6-9062-D81E4367B1F8}"/>
              </a:ext>
            </a:extLst>
          </p:cNvPr>
          <p:cNvSpPr/>
          <p:nvPr/>
        </p:nvSpPr>
        <p:spPr>
          <a:xfrm>
            <a:off x="9390363" y="2817590"/>
            <a:ext cx="7599846" cy="5678710"/>
          </a:xfrm>
          <a:prstGeom prst="roundRect">
            <a:avLst>
              <a:gd name="adj" fmla="val 3886"/>
            </a:avLst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0C88656-25E2-43D9-BD34-A7AFA1B43A44}"/>
              </a:ext>
            </a:extLst>
          </p:cNvPr>
          <p:cNvSpPr/>
          <p:nvPr/>
        </p:nvSpPr>
        <p:spPr>
          <a:xfrm>
            <a:off x="9306735" y="2705100"/>
            <a:ext cx="7599846" cy="5678710"/>
          </a:xfrm>
          <a:prstGeom prst="roundRect">
            <a:avLst>
              <a:gd name="adj" fmla="val 3886"/>
            </a:avLst>
          </a:prstGeom>
          <a:solidFill>
            <a:srgbClr val="FEF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D10DD0A-0E8C-42DE-8739-28F0B2EEA901}"/>
              </a:ext>
            </a:extLst>
          </p:cNvPr>
          <p:cNvSpPr/>
          <p:nvPr/>
        </p:nvSpPr>
        <p:spPr>
          <a:xfrm>
            <a:off x="16501934" y="2959705"/>
            <a:ext cx="148472" cy="148472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3BA8ABA-118E-4A8B-BD7F-CE1D76BE5EAA}"/>
              </a:ext>
            </a:extLst>
          </p:cNvPr>
          <p:cNvSpPr/>
          <p:nvPr/>
        </p:nvSpPr>
        <p:spPr>
          <a:xfrm>
            <a:off x="9549579" y="2959705"/>
            <a:ext cx="148472" cy="148472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33430E0-4B94-41A2-B2FD-DE0BE241952A}"/>
              </a:ext>
            </a:extLst>
          </p:cNvPr>
          <p:cNvSpPr/>
          <p:nvPr/>
        </p:nvSpPr>
        <p:spPr>
          <a:xfrm>
            <a:off x="16018515" y="4601306"/>
            <a:ext cx="245466" cy="151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BA4AD2F-AA6E-46BF-821D-93FB733693E3}"/>
              </a:ext>
            </a:extLst>
          </p:cNvPr>
          <p:cNvGrpSpPr/>
          <p:nvPr/>
        </p:nvGrpSpPr>
        <p:grpSpPr>
          <a:xfrm>
            <a:off x="9627717" y="4151549"/>
            <a:ext cx="7022689" cy="3811351"/>
            <a:chOff x="9627717" y="3856892"/>
            <a:chExt cx="7022689" cy="3811351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AEA320F3-7B9B-4FBC-9CA1-D56E0EA3CA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17" y="3856892"/>
              <a:ext cx="7022689" cy="3811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E886D1-8573-4BB6-A6C9-5CECC277A85B}"/>
                </a:ext>
              </a:extLst>
            </p:cNvPr>
            <p:cNvSpPr/>
            <p:nvPr/>
          </p:nvSpPr>
          <p:spPr>
            <a:xfrm>
              <a:off x="15959005" y="4229099"/>
              <a:ext cx="576395" cy="1512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F16C49-1234-47A7-BA63-A3070E2BECFF}"/>
                </a:ext>
              </a:extLst>
            </p:cNvPr>
            <p:cNvSpPr/>
            <p:nvPr/>
          </p:nvSpPr>
          <p:spPr>
            <a:xfrm>
              <a:off x="16078025" y="4760323"/>
              <a:ext cx="245466" cy="1512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6ECF709-97C4-47B0-9887-34CD9A665DC3}"/>
              </a:ext>
            </a:extLst>
          </p:cNvPr>
          <p:cNvSpPr txBox="1"/>
          <p:nvPr/>
        </p:nvSpPr>
        <p:spPr>
          <a:xfrm>
            <a:off x="10457800" y="2923485"/>
            <a:ext cx="51199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1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예측결과의 </a:t>
            </a:r>
            <a:r>
              <a:rPr lang="ko-KR" altLang="en-US" sz="3200" spc="-100" dirty="0" err="1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잔차</a:t>
            </a:r>
            <a:endParaRPr lang="en-US" altLang="ko-KR" sz="3200" spc="-1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실제 값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예측 값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2000" spc="-1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2000" spc="-100" dirty="0">
              <a:solidFill>
                <a:srgbClr val="3E372E">
                  <a:alpha val="80000"/>
                </a:srgb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7768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022350000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1022350000"/>
            <a:chOff x="0" y="0"/>
            <a:chExt cx="0" cy="0"/>
          </a:xfrm>
        </p:grpSpPr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2352B2C-1F17-4E8B-8B3A-36FF18205481}"/>
              </a:ext>
            </a:extLst>
          </p:cNvPr>
          <p:cNvSpPr/>
          <p:nvPr/>
        </p:nvSpPr>
        <p:spPr>
          <a:xfrm>
            <a:off x="457200" y="457200"/>
            <a:ext cx="17373600" cy="9372600"/>
          </a:xfrm>
          <a:prstGeom prst="roundRect">
            <a:avLst>
              <a:gd name="adj" fmla="val 6233"/>
            </a:avLst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257FD19B-1771-450B-B60E-1B1A33C15115}"/>
              </a:ext>
            </a:extLst>
          </p:cNvPr>
          <p:cNvSpPr/>
          <p:nvPr/>
        </p:nvSpPr>
        <p:spPr>
          <a:xfrm rot="10800000">
            <a:off x="1308100" y="457199"/>
            <a:ext cx="4940300" cy="1348353"/>
          </a:xfrm>
          <a:prstGeom prst="round2SameRect">
            <a:avLst>
              <a:gd name="adj1" fmla="val 38196"/>
              <a:gd name="adj2" fmla="val 0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4">
            <a:extLst>
              <a:ext uri="{FF2B5EF4-FFF2-40B4-BE49-F238E27FC236}">
                <a16:creationId xmlns:a16="http://schemas.microsoft.com/office/drawing/2014/main" id="{DEC38D50-4780-4FF2-8F70-B37B47C2483F}"/>
              </a:ext>
            </a:extLst>
          </p:cNvPr>
          <p:cNvSpPr txBox="1"/>
          <p:nvPr/>
        </p:nvSpPr>
        <p:spPr>
          <a:xfrm>
            <a:off x="1574800" y="564073"/>
            <a:ext cx="4368800" cy="1134606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spc="-200" dirty="0">
                <a:solidFill>
                  <a:srgbClr val="F5F1EB"/>
                </a:solidFill>
                <a:ea typeface="Pretendard ExtraBold"/>
              </a:rPr>
              <a:t>목차</a:t>
            </a:r>
            <a:endParaRPr lang="ko-KR" sz="6000" b="0" i="0" u="none" strike="noStrike" spc="-200" dirty="0">
              <a:solidFill>
                <a:srgbClr val="F5F1EB"/>
              </a:solidFill>
              <a:ea typeface="Pretendard ExtraBold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C03A702-51ED-4AE9-9D48-3D7D9E0E2963}"/>
              </a:ext>
            </a:extLst>
          </p:cNvPr>
          <p:cNvSpPr/>
          <p:nvPr/>
        </p:nvSpPr>
        <p:spPr>
          <a:xfrm>
            <a:off x="1302828" y="3251299"/>
            <a:ext cx="4940301" cy="5184348"/>
          </a:xfrm>
          <a:prstGeom prst="roundRect">
            <a:avLst>
              <a:gd name="adj" fmla="val 3886"/>
            </a:avLst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8A3DA26-E8C3-444A-8A37-A5EAB04500EF}"/>
              </a:ext>
            </a:extLst>
          </p:cNvPr>
          <p:cNvSpPr/>
          <p:nvPr/>
        </p:nvSpPr>
        <p:spPr>
          <a:xfrm>
            <a:off x="1219200" y="3138809"/>
            <a:ext cx="4940301" cy="5184348"/>
          </a:xfrm>
          <a:prstGeom prst="roundRect">
            <a:avLst>
              <a:gd name="adj" fmla="val 3886"/>
            </a:avLst>
          </a:prstGeom>
          <a:solidFill>
            <a:srgbClr val="FEF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DF4F71-CB35-49CD-AACC-1135B4511A76}"/>
              </a:ext>
            </a:extLst>
          </p:cNvPr>
          <p:cNvSpPr txBox="1"/>
          <p:nvPr/>
        </p:nvSpPr>
        <p:spPr>
          <a:xfrm>
            <a:off x="1701585" y="4612693"/>
            <a:ext cx="4115229" cy="178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변수설정</a:t>
            </a:r>
            <a:endParaRPr lang="en-US" altLang="ko-KR" sz="28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수집요소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수집지역 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&amp; 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기간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B19347F-EA74-4070-A968-066E3B95B145}"/>
              </a:ext>
            </a:extLst>
          </p:cNvPr>
          <p:cNvSpPr/>
          <p:nvPr/>
        </p:nvSpPr>
        <p:spPr>
          <a:xfrm>
            <a:off x="6757477" y="3251299"/>
            <a:ext cx="4940301" cy="5184348"/>
          </a:xfrm>
          <a:prstGeom prst="roundRect">
            <a:avLst>
              <a:gd name="adj" fmla="val 3886"/>
            </a:avLst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83FBCA6-E741-44A5-9333-95DBCC2EEE3C}"/>
              </a:ext>
            </a:extLst>
          </p:cNvPr>
          <p:cNvSpPr/>
          <p:nvPr/>
        </p:nvSpPr>
        <p:spPr>
          <a:xfrm>
            <a:off x="6673849" y="3138809"/>
            <a:ext cx="4940301" cy="5184348"/>
          </a:xfrm>
          <a:prstGeom prst="roundRect">
            <a:avLst>
              <a:gd name="adj" fmla="val 3886"/>
            </a:avLst>
          </a:prstGeom>
          <a:solidFill>
            <a:srgbClr val="FEF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996B326-FE35-4120-BE44-D43C5389C75C}"/>
              </a:ext>
            </a:extLst>
          </p:cNvPr>
          <p:cNvSpPr/>
          <p:nvPr/>
        </p:nvSpPr>
        <p:spPr>
          <a:xfrm>
            <a:off x="12295755" y="3251299"/>
            <a:ext cx="4940301" cy="5184348"/>
          </a:xfrm>
          <a:prstGeom prst="roundRect">
            <a:avLst>
              <a:gd name="adj" fmla="val 3886"/>
            </a:avLst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C7A263A-CA67-4734-B88A-74C449CDF856}"/>
              </a:ext>
            </a:extLst>
          </p:cNvPr>
          <p:cNvSpPr/>
          <p:nvPr/>
        </p:nvSpPr>
        <p:spPr>
          <a:xfrm>
            <a:off x="12212127" y="3138809"/>
            <a:ext cx="4940301" cy="5184348"/>
          </a:xfrm>
          <a:prstGeom prst="roundRect">
            <a:avLst>
              <a:gd name="adj" fmla="val 3886"/>
            </a:avLst>
          </a:prstGeom>
          <a:solidFill>
            <a:srgbClr val="FEF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3B949A-4CDF-40B4-B313-5898E625BD0E}"/>
              </a:ext>
            </a:extLst>
          </p:cNvPr>
          <p:cNvSpPr txBox="1"/>
          <p:nvPr/>
        </p:nvSpPr>
        <p:spPr>
          <a:xfrm>
            <a:off x="7170012" y="4516387"/>
            <a:ext cx="4115229" cy="2429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전처리</a:t>
            </a:r>
            <a:endParaRPr lang="en-US" altLang="ko-KR" sz="28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분석</a:t>
            </a:r>
            <a:endParaRPr lang="en-US" altLang="ko-KR" sz="28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LSTM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소개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LSTM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분석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5B3EA6-C96A-4BB6-B40D-EBC28E6CF2F6}"/>
              </a:ext>
            </a:extLst>
          </p:cNvPr>
          <p:cNvSpPr txBox="1"/>
          <p:nvPr/>
        </p:nvSpPr>
        <p:spPr>
          <a:xfrm>
            <a:off x="12953571" y="4848847"/>
            <a:ext cx="4115229" cy="1310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분석결과</a:t>
            </a:r>
            <a:endParaRPr lang="en-US" altLang="ko-KR" sz="28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개선방안</a:t>
            </a:r>
            <a:endParaRPr lang="en-US" altLang="ko-KR" sz="28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012A6A-4E64-4611-A115-7E0B357BF33E}"/>
              </a:ext>
            </a:extLst>
          </p:cNvPr>
          <p:cNvSpPr txBox="1"/>
          <p:nvPr/>
        </p:nvSpPr>
        <p:spPr>
          <a:xfrm>
            <a:off x="1316067" y="3198590"/>
            <a:ext cx="1180237" cy="1317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C7A9BD-9992-45D4-84C9-08BFCD90672F}"/>
              </a:ext>
            </a:extLst>
          </p:cNvPr>
          <p:cNvSpPr txBox="1"/>
          <p:nvPr/>
        </p:nvSpPr>
        <p:spPr>
          <a:xfrm>
            <a:off x="6854345" y="3086100"/>
            <a:ext cx="1180237" cy="1317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3CB95F-B572-4FFE-93B6-9F70812BA87B}"/>
              </a:ext>
            </a:extLst>
          </p:cNvPr>
          <p:cNvSpPr txBox="1"/>
          <p:nvPr/>
        </p:nvSpPr>
        <p:spPr>
          <a:xfrm>
            <a:off x="12425447" y="3198590"/>
            <a:ext cx="1180237" cy="1317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8B7B7-2445-4C27-3949-3B02B8C81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D687E8-C5DE-4055-B952-98CD54737914}"/>
              </a:ext>
            </a:extLst>
          </p:cNvPr>
          <p:cNvSpPr/>
          <p:nvPr/>
        </p:nvSpPr>
        <p:spPr>
          <a:xfrm>
            <a:off x="457200" y="457200"/>
            <a:ext cx="17373600" cy="9372600"/>
          </a:xfrm>
          <a:prstGeom prst="roundRect">
            <a:avLst>
              <a:gd name="adj" fmla="val 6233"/>
            </a:avLst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위쪽 모서리 35">
            <a:extLst>
              <a:ext uri="{FF2B5EF4-FFF2-40B4-BE49-F238E27FC236}">
                <a16:creationId xmlns:a16="http://schemas.microsoft.com/office/drawing/2014/main" id="{6D711A84-9907-44EF-A3CB-FE6BC034200F}"/>
              </a:ext>
            </a:extLst>
          </p:cNvPr>
          <p:cNvSpPr/>
          <p:nvPr/>
        </p:nvSpPr>
        <p:spPr>
          <a:xfrm rot="10800000">
            <a:off x="1308100" y="457199"/>
            <a:ext cx="4940300" cy="1348353"/>
          </a:xfrm>
          <a:prstGeom prst="round2SameRect">
            <a:avLst>
              <a:gd name="adj1" fmla="val 38196"/>
              <a:gd name="adj2" fmla="val 0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983FE7F8-70E1-46A4-83AE-10E6A391483C}"/>
              </a:ext>
            </a:extLst>
          </p:cNvPr>
          <p:cNvSpPr txBox="1"/>
          <p:nvPr/>
        </p:nvSpPr>
        <p:spPr>
          <a:xfrm>
            <a:off x="1593850" y="564072"/>
            <a:ext cx="4368800" cy="1134606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분석 개선방안</a:t>
            </a:r>
            <a:endParaRPr lang="ko-KR" altLang="ko-KR" sz="4000" b="0" i="0" u="none" strike="noStrike" spc="-200" dirty="0">
              <a:solidFill>
                <a:srgbClr val="F5F1EB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A31739F-F027-4B0F-A810-3FC02AAC596F}"/>
              </a:ext>
            </a:extLst>
          </p:cNvPr>
          <p:cNvSpPr/>
          <p:nvPr/>
        </p:nvSpPr>
        <p:spPr>
          <a:xfrm>
            <a:off x="1430257" y="2741390"/>
            <a:ext cx="15435526" cy="6059710"/>
          </a:xfrm>
          <a:prstGeom prst="roundRect">
            <a:avLst>
              <a:gd name="adj" fmla="val 3886"/>
            </a:avLst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7ACB217-6747-4DD0-A66A-420976F9DA79}"/>
              </a:ext>
            </a:extLst>
          </p:cNvPr>
          <p:cNvSpPr/>
          <p:nvPr/>
        </p:nvSpPr>
        <p:spPr>
          <a:xfrm>
            <a:off x="1346629" y="2628900"/>
            <a:ext cx="15435526" cy="6059710"/>
          </a:xfrm>
          <a:prstGeom prst="roundRect">
            <a:avLst>
              <a:gd name="adj" fmla="val 3886"/>
            </a:avLst>
          </a:prstGeom>
          <a:solidFill>
            <a:srgbClr val="FEF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E9678F-F840-4ABB-A3E8-BE8B8CAC4B44}"/>
              </a:ext>
            </a:extLst>
          </p:cNvPr>
          <p:cNvSpPr/>
          <p:nvPr/>
        </p:nvSpPr>
        <p:spPr>
          <a:xfrm>
            <a:off x="16310728" y="2959705"/>
            <a:ext cx="148472" cy="148472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2FA671D-11EE-489C-9789-B879FFEADA6C}"/>
              </a:ext>
            </a:extLst>
          </p:cNvPr>
          <p:cNvSpPr/>
          <p:nvPr/>
        </p:nvSpPr>
        <p:spPr>
          <a:xfrm>
            <a:off x="1680328" y="2959705"/>
            <a:ext cx="148472" cy="148472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2F5C6E-71FB-487C-BACE-18E0984712E3}"/>
              </a:ext>
            </a:extLst>
          </p:cNvPr>
          <p:cNvSpPr txBox="1"/>
          <p:nvPr/>
        </p:nvSpPr>
        <p:spPr>
          <a:xfrm>
            <a:off x="2133600" y="4144612"/>
            <a:ext cx="7859770" cy="3141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 spc="-100" dirty="0">
                <a:solidFill>
                  <a:srgbClr val="533C2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기간을 더 길게 설정하여 더 많은 데이터로 모델학습</a:t>
            </a:r>
            <a:endParaRPr lang="en-US" altLang="ko-KR" sz="2800" spc="-100" dirty="0">
              <a:solidFill>
                <a:srgbClr val="533C2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 dirty="0">
                <a:solidFill>
                  <a:srgbClr val="533C2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유닛 수 최적화 </a:t>
            </a:r>
            <a:r>
              <a:rPr lang="ko-KR" altLang="en-US" sz="2800" spc="-100" dirty="0">
                <a:solidFill>
                  <a:srgbClr val="533C2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후 모델학습</a:t>
            </a:r>
            <a:endParaRPr lang="en-US" altLang="ko-KR" sz="2800" spc="-100" dirty="0">
              <a:solidFill>
                <a:srgbClr val="533C2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800" spc="-100" dirty="0">
                <a:solidFill>
                  <a:srgbClr val="533C2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LSTM </a:t>
            </a:r>
            <a:r>
              <a:rPr lang="ko-KR" altLang="en-US" sz="2800" spc="-100" dirty="0">
                <a:solidFill>
                  <a:srgbClr val="533C2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모델의 복잡도 증사설정</a:t>
            </a:r>
            <a:endParaRPr lang="en-US" altLang="ko-KR" sz="2800" spc="-100" dirty="0">
              <a:solidFill>
                <a:srgbClr val="533C2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20DB203-650D-43E0-92E0-EB875ED1ACFD}"/>
              </a:ext>
            </a:extLst>
          </p:cNvPr>
          <p:cNvSpPr/>
          <p:nvPr/>
        </p:nvSpPr>
        <p:spPr>
          <a:xfrm>
            <a:off x="2636464" y="2959705"/>
            <a:ext cx="148472" cy="148472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C5E78E6-280E-4C31-BB56-902D373D1A0D}"/>
              </a:ext>
            </a:extLst>
          </p:cNvPr>
          <p:cNvSpPr/>
          <p:nvPr/>
        </p:nvSpPr>
        <p:spPr>
          <a:xfrm>
            <a:off x="3592600" y="2959705"/>
            <a:ext cx="148472" cy="148472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66E0311-82D4-4360-A45D-A26C3F040D00}"/>
              </a:ext>
            </a:extLst>
          </p:cNvPr>
          <p:cNvSpPr/>
          <p:nvPr/>
        </p:nvSpPr>
        <p:spPr>
          <a:xfrm>
            <a:off x="4585566" y="2959705"/>
            <a:ext cx="148472" cy="148472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890AEBB-2A29-424E-A552-13F2F8427CF5}"/>
              </a:ext>
            </a:extLst>
          </p:cNvPr>
          <p:cNvSpPr/>
          <p:nvPr/>
        </p:nvSpPr>
        <p:spPr>
          <a:xfrm>
            <a:off x="5541702" y="2959705"/>
            <a:ext cx="148472" cy="148472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073F53E-6BA0-4B55-9D91-215054B1E712}"/>
              </a:ext>
            </a:extLst>
          </p:cNvPr>
          <p:cNvSpPr/>
          <p:nvPr/>
        </p:nvSpPr>
        <p:spPr>
          <a:xfrm>
            <a:off x="6497838" y="2959705"/>
            <a:ext cx="148472" cy="148472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0748D75-B329-4191-974C-C0405C789B91}"/>
              </a:ext>
            </a:extLst>
          </p:cNvPr>
          <p:cNvSpPr/>
          <p:nvPr/>
        </p:nvSpPr>
        <p:spPr>
          <a:xfrm>
            <a:off x="7535983" y="2959705"/>
            <a:ext cx="148472" cy="148472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8509CF8-C141-4B1E-A154-49145EC94568}"/>
              </a:ext>
            </a:extLst>
          </p:cNvPr>
          <p:cNvSpPr/>
          <p:nvPr/>
        </p:nvSpPr>
        <p:spPr>
          <a:xfrm>
            <a:off x="8492119" y="2959705"/>
            <a:ext cx="148472" cy="148472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61B288C-6705-4D49-9348-8872C003CAA0}"/>
              </a:ext>
            </a:extLst>
          </p:cNvPr>
          <p:cNvSpPr/>
          <p:nvPr/>
        </p:nvSpPr>
        <p:spPr>
          <a:xfrm>
            <a:off x="9448255" y="2959705"/>
            <a:ext cx="148472" cy="148472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ED7F485-164E-4730-A455-04FD5F45ACD7}"/>
              </a:ext>
            </a:extLst>
          </p:cNvPr>
          <p:cNvSpPr/>
          <p:nvPr/>
        </p:nvSpPr>
        <p:spPr>
          <a:xfrm>
            <a:off x="10398332" y="2959705"/>
            <a:ext cx="148472" cy="148472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40D8D40-386A-4EE6-B319-BF7DBCF0D8A8}"/>
              </a:ext>
            </a:extLst>
          </p:cNvPr>
          <p:cNvSpPr/>
          <p:nvPr/>
        </p:nvSpPr>
        <p:spPr>
          <a:xfrm>
            <a:off x="11354468" y="2959705"/>
            <a:ext cx="148472" cy="148472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C5D102C-BACF-4EB0-8DC7-7D17075500D8}"/>
              </a:ext>
            </a:extLst>
          </p:cNvPr>
          <p:cNvSpPr/>
          <p:nvPr/>
        </p:nvSpPr>
        <p:spPr>
          <a:xfrm>
            <a:off x="12310604" y="2959705"/>
            <a:ext cx="148472" cy="148472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6DB3F97-7454-44FE-8B46-D2EC6AC407B6}"/>
              </a:ext>
            </a:extLst>
          </p:cNvPr>
          <p:cNvSpPr/>
          <p:nvPr/>
        </p:nvSpPr>
        <p:spPr>
          <a:xfrm>
            <a:off x="13348749" y="2959705"/>
            <a:ext cx="148472" cy="148472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F1AA014-CA5C-4051-A3BA-B21E0CA0B034}"/>
              </a:ext>
            </a:extLst>
          </p:cNvPr>
          <p:cNvSpPr/>
          <p:nvPr/>
        </p:nvSpPr>
        <p:spPr>
          <a:xfrm>
            <a:off x="14304885" y="2959705"/>
            <a:ext cx="148472" cy="148472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BE23949-3B97-4BF8-BCC2-8DC0461EF0D9}"/>
              </a:ext>
            </a:extLst>
          </p:cNvPr>
          <p:cNvSpPr/>
          <p:nvPr/>
        </p:nvSpPr>
        <p:spPr>
          <a:xfrm>
            <a:off x="15261021" y="2959705"/>
            <a:ext cx="148472" cy="148472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A0E1F6F-2552-49A8-8DFF-AD2D73BD7E99}"/>
              </a:ext>
            </a:extLst>
          </p:cNvPr>
          <p:cNvSpPr/>
          <p:nvPr/>
        </p:nvSpPr>
        <p:spPr>
          <a:xfrm rot="5400000">
            <a:off x="10315887" y="5597220"/>
            <a:ext cx="703343" cy="551545"/>
          </a:xfrm>
          <a:prstGeom prst="triangl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B7DFA00-7E7F-4CC5-A98B-9ED17741488D}"/>
              </a:ext>
            </a:extLst>
          </p:cNvPr>
          <p:cNvSpPr/>
          <p:nvPr/>
        </p:nvSpPr>
        <p:spPr>
          <a:xfrm>
            <a:off x="11728781" y="3815593"/>
            <a:ext cx="4135821" cy="4114800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2C2E2-9C46-4A13-8617-61932174D540}"/>
              </a:ext>
            </a:extLst>
          </p:cNvPr>
          <p:cNvSpPr txBox="1"/>
          <p:nvPr/>
        </p:nvSpPr>
        <p:spPr>
          <a:xfrm>
            <a:off x="11978248" y="5580604"/>
            <a:ext cx="3636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고성능의 컴퓨터 요구</a:t>
            </a:r>
          </a:p>
        </p:txBody>
      </p:sp>
    </p:spTree>
    <p:extLst>
      <p:ext uri="{BB962C8B-B14F-4D97-AF65-F5344CB8AC3E}">
        <p14:creationId xmlns:p14="http://schemas.microsoft.com/office/powerpoint/2010/main" val="795698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8B7B7-2445-4C27-3949-3B02B8C81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D687E8-C5DE-4055-B952-98CD54737914}"/>
              </a:ext>
            </a:extLst>
          </p:cNvPr>
          <p:cNvSpPr/>
          <p:nvPr/>
        </p:nvSpPr>
        <p:spPr>
          <a:xfrm>
            <a:off x="457200" y="457200"/>
            <a:ext cx="17373600" cy="9372600"/>
          </a:xfrm>
          <a:prstGeom prst="roundRect">
            <a:avLst>
              <a:gd name="adj" fmla="val 6233"/>
            </a:avLst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CFE08C8C-4A66-4251-AE58-0E0120EC3BA8}"/>
              </a:ext>
            </a:extLst>
          </p:cNvPr>
          <p:cNvSpPr txBox="1"/>
          <p:nvPr/>
        </p:nvSpPr>
        <p:spPr>
          <a:xfrm>
            <a:off x="2362200" y="3653886"/>
            <a:ext cx="7321550" cy="2979228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1500" spc="-200" dirty="0">
                <a:solidFill>
                  <a:srgbClr val="53452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감사합니다</a:t>
            </a:r>
            <a:r>
              <a:rPr lang="en-US" altLang="ko-KR" sz="8800" spc="-200" dirty="0">
                <a:solidFill>
                  <a:srgbClr val="53452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</a:t>
            </a:r>
            <a:endParaRPr lang="ko-KR" altLang="ko-KR" sz="8800" b="0" i="0" u="none" strike="noStrike" spc="-200" dirty="0">
              <a:solidFill>
                <a:srgbClr val="53452B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953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8B7B7-2445-4C27-3949-3B02B8C81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D687E8-C5DE-4055-B952-98CD54737914}"/>
              </a:ext>
            </a:extLst>
          </p:cNvPr>
          <p:cNvSpPr/>
          <p:nvPr/>
        </p:nvSpPr>
        <p:spPr>
          <a:xfrm>
            <a:off x="457200" y="457200"/>
            <a:ext cx="17373600" cy="9372600"/>
          </a:xfrm>
          <a:prstGeom prst="roundRect">
            <a:avLst>
              <a:gd name="adj" fmla="val 6233"/>
            </a:avLst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CFE08C8C-4A66-4251-AE58-0E0120EC3BA8}"/>
              </a:ext>
            </a:extLst>
          </p:cNvPr>
          <p:cNvSpPr txBox="1"/>
          <p:nvPr/>
        </p:nvSpPr>
        <p:spPr>
          <a:xfrm>
            <a:off x="2362200" y="3653886"/>
            <a:ext cx="7321550" cy="2979228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1500" spc="-200" dirty="0">
                <a:solidFill>
                  <a:srgbClr val="53452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감사합니다</a:t>
            </a:r>
            <a:r>
              <a:rPr lang="en-US" altLang="ko-KR" sz="8800" spc="-200" dirty="0">
                <a:solidFill>
                  <a:srgbClr val="53452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</a:t>
            </a:r>
            <a:endParaRPr lang="ko-KR" altLang="ko-KR" sz="8800" b="0" i="0" u="none" strike="noStrike" spc="-200" dirty="0">
              <a:solidFill>
                <a:srgbClr val="53452B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85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90B9B266-3716-405D-8A15-2CF9FB2242A7}"/>
              </a:ext>
            </a:extLst>
          </p:cNvPr>
          <p:cNvSpPr/>
          <p:nvPr/>
        </p:nvSpPr>
        <p:spPr>
          <a:xfrm>
            <a:off x="457200" y="457200"/>
            <a:ext cx="17373600" cy="9372600"/>
          </a:xfrm>
          <a:prstGeom prst="roundRect">
            <a:avLst>
              <a:gd name="adj" fmla="val 6233"/>
            </a:avLst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11">
            <a:extLst>
              <a:ext uri="{FF2B5EF4-FFF2-40B4-BE49-F238E27FC236}">
                <a16:creationId xmlns:a16="http://schemas.microsoft.com/office/drawing/2014/main" id="{30831BD1-6928-43F7-9C37-229B89692619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800" b="0" i="0" u="none" strike="noStrike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90" name="TextBox 12">
            <a:extLst>
              <a:ext uri="{FF2B5EF4-FFF2-40B4-BE49-F238E27FC236}">
                <a16:creationId xmlns:a16="http://schemas.microsoft.com/office/drawing/2014/main" id="{F26C91A8-4557-4721-A46D-8DEF7873F15B}"/>
              </a:ext>
            </a:extLst>
          </p:cNvPr>
          <p:cNvSpPr txBox="1"/>
          <p:nvPr/>
        </p:nvSpPr>
        <p:spPr>
          <a:xfrm>
            <a:off x="14287500" y="1041400"/>
            <a:ext cx="232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800" b="0" i="0" u="none" strike="noStrike" dirty="0">
              <a:solidFill>
                <a:srgbClr val="ABB893"/>
              </a:solidFill>
              <a:latin typeface="Pretendard Regular"/>
            </a:endParaRPr>
          </a:p>
        </p:txBody>
      </p:sp>
      <p:sp>
        <p:nvSpPr>
          <p:cNvPr id="91" name="사각형: 둥근 위쪽 모서리 90">
            <a:extLst>
              <a:ext uri="{FF2B5EF4-FFF2-40B4-BE49-F238E27FC236}">
                <a16:creationId xmlns:a16="http://schemas.microsoft.com/office/drawing/2014/main" id="{B694EEBF-9D54-45DE-A4C9-E0C4D4F3D2CB}"/>
              </a:ext>
            </a:extLst>
          </p:cNvPr>
          <p:cNvSpPr/>
          <p:nvPr/>
        </p:nvSpPr>
        <p:spPr>
          <a:xfrm rot="10800000">
            <a:off x="1308100" y="457199"/>
            <a:ext cx="4940300" cy="1348353"/>
          </a:xfrm>
          <a:prstGeom prst="round2SameRect">
            <a:avLst>
              <a:gd name="adj1" fmla="val 38196"/>
              <a:gd name="adj2" fmla="val 0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24">
            <a:extLst>
              <a:ext uri="{FF2B5EF4-FFF2-40B4-BE49-F238E27FC236}">
                <a16:creationId xmlns:a16="http://schemas.microsoft.com/office/drawing/2014/main" id="{220B2A29-BDD6-4284-8817-5525A3DF3CDF}"/>
              </a:ext>
            </a:extLst>
          </p:cNvPr>
          <p:cNvSpPr txBox="1"/>
          <p:nvPr/>
        </p:nvSpPr>
        <p:spPr>
          <a:xfrm>
            <a:off x="1574800" y="564073"/>
            <a:ext cx="4368800" cy="1134606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spc="-200" dirty="0">
                <a:solidFill>
                  <a:srgbClr val="F5F1EB"/>
                </a:solidFill>
                <a:ea typeface="Pretendard ExtraBold"/>
              </a:rPr>
              <a:t>미세먼지</a:t>
            </a:r>
            <a:endParaRPr lang="ko-KR" sz="6000" b="0" i="0" u="none" strike="noStrike" spc="-200" dirty="0">
              <a:solidFill>
                <a:srgbClr val="F5F1EB"/>
              </a:solidFill>
              <a:ea typeface="Pretendard ExtraBold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43DAB96-552C-43E2-BE89-2B675AB9CB70}"/>
              </a:ext>
            </a:extLst>
          </p:cNvPr>
          <p:cNvSpPr/>
          <p:nvPr/>
        </p:nvSpPr>
        <p:spPr>
          <a:xfrm>
            <a:off x="1869680" y="8730173"/>
            <a:ext cx="782026" cy="375727"/>
          </a:xfrm>
          <a:prstGeom prst="roundRect">
            <a:avLst>
              <a:gd name="adj" fmla="val 50000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TextBox 26">
            <a:extLst>
              <a:ext uri="{FF2B5EF4-FFF2-40B4-BE49-F238E27FC236}">
                <a16:creationId xmlns:a16="http://schemas.microsoft.com/office/drawing/2014/main" id="{A0C4769B-915D-4D3A-A73C-097B3916F6ED}"/>
              </a:ext>
            </a:extLst>
          </p:cNvPr>
          <p:cNvSpPr txBox="1"/>
          <p:nvPr/>
        </p:nvSpPr>
        <p:spPr>
          <a:xfrm>
            <a:off x="1820063" y="8796559"/>
            <a:ext cx="881260" cy="242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자료</a:t>
            </a: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1442456C-4F6B-4FC7-971F-7B9A1F8EB121}"/>
              </a:ext>
            </a:extLst>
          </p:cNvPr>
          <p:cNvSpPr txBox="1"/>
          <p:nvPr/>
        </p:nvSpPr>
        <p:spPr>
          <a:xfrm>
            <a:off x="2739423" y="8796559"/>
            <a:ext cx="5583097" cy="242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김미경</a:t>
            </a:r>
            <a:r>
              <a:rPr lang="en-US" altLang="ko-KR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dirty="0" err="1"/>
              <a:t>미세먼지･초미세먼지가</a:t>
            </a:r>
            <a:r>
              <a:rPr lang="ko-KR" altLang="en-US" sz="1200" dirty="0"/>
              <a:t> 국내 관광수요에 미치는 영향분석</a:t>
            </a:r>
            <a:r>
              <a:rPr lang="en-US" altLang="ko-KR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2021.05</a:t>
            </a:r>
            <a:endParaRPr kumimoji="0" lang="ko-KR" altLang="en-US" sz="1100" b="0" i="0" u="none" strike="noStrike" kern="1200" cap="none" spc="-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A9ED61-4F00-4765-9573-963AD5B139A5}"/>
              </a:ext>
            </a:extLst>
          </p:cNvPr>
          <p:cNvGrpSpPr/>
          <p:nvPr/>
        </p:nvGrpSpPr>
        <p:grpSpPr>
          <a:xfrm>
            <a:off x="1600200" y="2179210"/>
            <a:ext cx="4441359" cy="6034720"/>
            <a:chOff x="3043303" y="2126140"/>
            <a:chExt cx="4441359" cy="6034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239159F-0F88-4803-B722-3DDB24F47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87"/>
            <a:stretch/>
          </p:blipFill>
          <p:spPr>
            <a:xfrm>
              <a:off x="3043303" y="2126140"/>
              <a:ext cx="4441359" cy="603472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1283A4E-79DC-4BA6-A1E0-BB61B0677F1C}"/>
                </a:ext>
              </a:extLst>
            </p:cNvPr>
            <p:cNvSpPr/>
            <p:nvPr/>
          </p:nvSpPr>
          <p:spPr>
            <a:xfrm>
              <a:off x="3048000" y="2157346"/>
              <a:ext cx="838200" cy="2429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260D048-E997-41B6-A3F7-789D6F345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038" y="2179210"/>
            <a:ext cx="4524251" cy="6034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50A6FE0A-B8E8-4ECB-BF89-46596300B64A}"/>
              </a:ext>
            </a:extLst>
          </p:cNvPr>
          <p:cNvCxnSpPr>
            <a:cxnSpLocks/>
          </p:cNvCxnSpPr>
          <p:nvPr/>
        </p:nvCxnSpPr>
        <p:spPr>
          <a:xfrm flipV="1">
            <a:off x="6041559" y="1642218"/>
            <a:ext cx="5375741" cy="5000177"/>
          </a:xfrm>
          <a:prstGeom prst="line">
            <a:avLst/>
          </a:prstGeom>
          <a:ln w="38100">
            <a:solidFill>
              <a:srgbClr val="533C2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245D58-FA25-466D-B6B2-210CFE5AA683}"/>
              </a:ext>
            </a:extLst>
          </p:cNvPr>
          <p:cNvCxnSpPr>
            <a:cxnSpLocks/>
          </p:cNvCxnSpPr>
          <p:nvPr/>
        </p:nvCxnSpPr>
        <p:spPr>
          <a:xfrm flipV="1">
            <a:off x="7759700" y="5600701"/>
            <a:ext cx="8229600" cy="2125651"/>
          </a:xfrm>
          <a:prstGeom prst="line">
            <a:avLst/>
          </a:prstGeom>
          <a:ln w="38100">
            <a:solidFill>
              <a:srgbClr val="533C2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40D25CC-DD75-48B1-890D-F82A0321246E}"/>
              </a:ext>
            </a:extLst>
          </p:cNvPr>
          <p:cNvSpPr/>
          <p:nvPr/>
        </p:nvSpPr>
        <p:spPr>
          <a:xfrm>
            <a:off x="11220450" y="1510514"/>
            <a:ext cx="5000690" cy="4166386"/>
          </a:xfrm>
          <a:prstGeom prst="roundRect">
            <a:avLst>
              <a:gd name="adj" fmla="val 12095"/>
            </a:avLst>
          </a:prstGeom>
          <a:solidFill>
            <a:schemeClr val="bg1"/>
          </a:solidFill>
          <a:ln w="38100">
            <a:solidFill>
              <a:srgbClr val="533C2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A888139-7D86-4BF9-8895-F1E8F7EED7D9}"/>
              </a:ext>
            </a:extLst>
          </p:cNvPr>
          <p:cNvSpPr/>
          <p:nvPr/>
        </p:nvSpPr>
        <p:spPr>
          <a:xfrm>
            <a:off x="6041559" y="6591300"/>
            <a:ext cx="1794341" cy="1165257"/>
          </a:xfrm>
          <a:prstGeom prst="roundRect">
            <a:avLst>
              <a:gd name="adj" fmla="val 10128"/>
            </a:avLst>
          </a:prstGeom>
          <a:noFill/>
          <a:ln w="38100">
            <a:solidFill>
              <a:srgbClr val="533C2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E354E2-FF83-4121-8330-FFAD41C16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058" y="1562100"/>
            <a:ext cx="4470242" cy="397145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4CC305-1E3F-457B-9DB3-CDDCBF33F607}"/>
              </a:ext>
            </a:extLst>
          </p:cNvPr>
          <p:cNvSpPr/>
          <p:nvPr/>
        </p:nvSpPr>
        <p:spPr>
          <a:xfrm>
            <a:off x="13398500" y="1674436"/>
            <a:ext cx="2438400" cy="212873"/>
          </a:xfrm>
          <a:prstGeom prst="rect">
            <a:avLst/>
          </a:prstGeom>
          <a:solidFill>
            <a:srgbClr val="FCD5B5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C343D7-595B-4F1A-827E-18C0E9A99773}"/>
              </a:ext>
            </a:extLst>
          </p:cNvPr>
          <p:cNvSpPr/>
          <p:nvPr/>
        </p:nvSpPr>
        <p:spPr>
          <a:xfrm>
            <a:off x="11620658" y="1954452"/>
            <a:ext cx="4216242" cy="268664"/>
          </a:xfrm>
          <a:prstGeom prst="rect">
            <a:avLst/>
          </a:prstGeom>
          <a:solidFill>
            <a:srgbClr val="FCD5B5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C67319-9B1C-466D-9653-EC87E9B5911D}"/>
              </a:ext>
            </a:extLst>
          </p:cNvPr>
          <p:cNvSpPr/>
          <p:nvPr/>
        </p:nvSpPr>
        <p:spPr>
          <a:xfrm>
            <a:off x="12839858" y="2274702"/>
            <a:ext cx="2997042" cy="268664"/>
          </a:xfrm>
          <a:prstGeom prst="rect">
            <a:avLst/>
          </a:prstGeom>
          <a:solidFill>
            <a:srgbClr val="FCD5B5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48BA418-632A-4EC6-9B83-B435BE08AE89}"/>
              </a:ext>
            </a:extLst>
          </p:cNvPr>
          <p:cNvSpPr/>
          <p:nvPr/>
        </p:nvSpPr>
        <p:spPr>
          <a:xfrm>
            <a:off x="11609657" y="2560648"/>
            <a:ext cx="2532470" cy="268664"/>
          </a:xfrm>
          <a:prstGeom prst="rect">
            <a:avLst/>
          </a:prstGeom>
          <a:solidFill>
            <a:srgbClr val="FCD5B5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AFA438-0066-4008-9A9A-18E4C0FAEF8D}"/>
              </a:ext>
            </a:extLst>
          </p:cNvPr>
          <p:cNvSpPr txBox="1"/>
          <p:nvPr/>
        </p:nvSpPr>
        <p:spPr>
          <a:xfrm>
            <a:off x="10518439" y="6919498"/>
            <a:ext cx="6471479" cy="1484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0" i="0" dirty="0">
                <a:solidFill>
                  <a:srgbClr val="53452B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강원도 지역 거주민 기준</a:t>
            </a:r>
            <a:endParaRPr lang="en-US" altLang="ko-KR" sz="3200" b="0" i="0" dirty="0">
              <a:solidFill>
                <a:srgbClr val="53452B"/>
              </a:solidFill>
              <a:effectLst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100" dirty="0">
                <a:solidFill>
                  <a:srgbClr val="53452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강원도의 공기가 맑아야 관광수요 증가</a:t>
            </a:r>
            <a:r>
              <a:rPr lang="en-US" altLang="ko-KR" sz="3200" spc="-100" dirty="0">
                <a:solidFill>
                  <a:srgbClr val="53452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284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90B9B266-3716-405D-8A15-2CF9FB2242A7}"/>
              </a:ext>
            </a:extLst>
          </p:cNvPr>
          <p:cNvSpPr/>
          <p:nvPr/>
        </p:nvSpPr>
        <p:spPr>
          <a:xfrm>
            <a:off x="457200" y="381679"/>
            <a:ext cx="17373600" cy="9372600"/>
          </a:xfrm>
          <a:prstGeom prst="roundRect">
            <a:avLst>
              <a:gd name="adj" fmla="val 6233"/>
            </a:avLst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11">
            <a:extLst>
              <a:ext uri="{FF2B5EF4-FFF2-40B4-BE49-F238E27FC236}">
                <a16:creationId xmlns:a16="http://schemas.microsoft.com/office/drawing/2014/main" id="{30831BD1-6928-43F7-9C37-229B89692619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800" b="0" i="0" u="none" strike="noStrike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90" name="TextBox 12">
            <a:extLst>
              <a:ext uri="{FF2B5EF4-FFF2-40B4-BE49-F238E27FC236}">
                <a16:creationId xmlns:a16="http://schemas.microsoft.com/office/drawing/2014/main" id="{F26C91A8-4557-4721-A46D-8DEF7873F15B}"/>
              </a:ext>
            </a:extLst>
          </p:cNvPr>
          <p:cNvSpPr txBox="1"/>
          <p:nvPr/>
        </p:nvSpPr>
        <p:spPr>
          <a:xfrm>
            <a:off x="14287500" y="1041400"/>
            <a:ext cx="232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800" b="0" i="0" u="none" strike="noStrike" dirty="0">
              <a:solidFill>
                <a:srgbClr val="ABB893"/>
              </a:solidFill>
              <a:latin typeface="Pretendard Regular"/>
            </a:endParaRPr>
          </a:p>
        </p:txBody>
      </p:sp>
      <p:sp>
        <p:nvSpPr>
          <p:cNvPr id="91" name="사각형: 둥근 위쪽 모서리 90">
            <a:extLst>
              <a:ext uri="{FF2B5EF4-FFF2-40B4-BE49-F238E27FC236}">
                <a16:creationId xmlns:a16="http://schemas.microsoft.com/office/drawing/2014/main" id="{B694EEBF-9D54-45DE-A4C9-E0C4D4F3D2CB}"/>
              </a:ext>
            </a:extLst>
          </p:cNvPr>
          <p:cNvSpPr/>
          <p:nvPr/>
        </p:nvSpPr>
        <p:spPr>
          <a:xfrm rot="10800000">
            <a:off x="1308100" y="457199"/>
            <a:ext cx="4940300" cy="1348353"/>
          </a:xfrm>
          <a:prstGeom prst="round2SameRect">
            <a:avLst>
              <a:gd name="adj1" fmla="val 38196"/>
              <a:gd name="adj2" fmla="val 0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24">
            <a:extLst>
              <a:ext uri="{FF2B5EF4-FFF2-40B4-BE49-F238E27FC236}">
                <a16:creationId xmlns:a16="http://schemas.microsoft.com/office/drawing/2014/main" id="{220B2A29-BDD6-4284-8817-5525A3DF3CDF}"/>
              </a:ext>
            </a:extLst>
          </p:cNvPr>
          <p:cNvSpPr txBox="1"/>
          <p:nvPr/>
        </p:nvSpPr>
        <p:spPr>
          <a:xfrm>
            <a:off x="1574800" y="564073"/>
            <a:ext cx="4368800" cy="1134606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spc="-200" dirty="0">
                <a:solidFill>
                  <a:srgbClr val="F5F1EB"/>
                </a:solidFill>
                <a:ea typeface="Pretendard ExtraBold"/>
              </a:rPr>
              <a:t>변수 선정</a:t>
            </a:r>
            <a:endParaRPr lang="ko-KR" sz="6000" b="0" i="0" u="none" strike="noStrike" spc="-200" dirty="0">
              <a:solidFill>
                <a:srgbClr val="F5F1EB"/>
              </a:solidFill>
              <a:ea typeface="Pretendard ExtraBold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B5944957-3C49-4B55-B272-25618EFDA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236347"/>
            <a:ext cx="3372546" cy="464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00165FE0-A653-41BC-B48C-BEA80C60AC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4"/>
          <a:stretch/>
        </p:blipFill>
        <p:spPr>
          <a:xfrm>
            <a:off x="5252146" y="3236347"/>
            <a:ext cx="3371650" cy="465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D23FA83-DAB4-4C72-B958-3512358AC59B}"/>
              </a:ext>
            </a:extLst>
          </p:cNvPr>
          <p:cNvCxnSpPr>
            <a:cxnSpLocks/>
            <a:stCxn id="93" idx="0"/>
          </p:cNvCxnSpPr>
          <p:nvPr/>
        </p:nvCxnSpPr>
        <p:spPr>
          <a:xfrm flipV="1">
            <a:off x="3286473" y="2781301"/>
            <a:ext cx="0" cy="455046"/>
          </a:xfrm>
          <a:prstGeom prst="line">
            <a:avLst/>
          </a:prstGeom>
          <a:ln w="38100">
            <a:solidFill>
              <a:srgbClr val="533C2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F6AB73E9-ECCE-4DBF-AB08-DE3A28688DAB}"/>
              </a:ext>
            </a:extLst>
          </p:cNvPr>
          <p:cNvCxnSpPr>
            <a:cxnSpLocks/>
          </p:cNvCxnSpPr>
          <p:nvPr/>
        </p:nvCxnSpPr>
        <p:spPr>
          <a:xfrm>
            <a:off x="3286473" y="2781299"/>
            <a:ext cx="6009927" cy="0"/>
          </a:xfrm>
          <a:prstGeom prst="line">
            <a:avLst/>
          </a:prstGeom>
          <a:ln w="38100">
            <a:solidFill>
              <a:srgbClr val="533C2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4A526F9B-E7BA-4B29-B861-145722B52A54}"/>
              </a:ext>
            </a:extLst>
          </p:cNvPr>
          <p:cNvCxnSpPr>
            <a:cxnSpLocks/>
          </p:cNvCxnSpPr>
          <p:nvPr/>
        </p:nvCxnSpPr>
        <p:spPr>
          <a:xfrm>
            <a:off x="9296400" y="2781300"/>
            <a:ext cx="0" cy="2743200"/>
          </a:xfrm>
          <a:prstGeom prst="line">
            <a:avLst/>
          </a:prstGeom>
          <a:ln w="38100">
            <a:solidFill>
              <a:srgbClr val="533C2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50A6FE0A-B8E8-4ECB-BF89-46596300B64A}"/>
              </a:ext>
            </a:extLst>
          </p:cNvPr>
          <p:cNvCxnSpPr>
            <a:cxnSpLocks/>
          </p:cNvCxnSpPr>
          <p:nvPr/>
        </p:nvCxnSpPr>
        <p:spPr>
          <a:xfrm>
            <a:off x="9296400" y="5496947"/>
            <a:ext cx="672605" cy="0"/>
          </a:xfrm>
          <a:prstGeom prst="line">
            <a:avLst/>
          </a:prstGeom>
          <a:ln w="38100">
            <a:solidFill>
              <a:srgbClr val="533C2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이등변 삼각형 98">
            <a:extLst>
              <a:ext uri="{FF2B5EF4-FFF2-40B4-BE49-F238E27FC236}">
                <a16:creationId xmlns:a16="http://schemas.microsoft.com/office/drawing/2014/main" id="{878EDDC5-9699-49FF-91F4-DCF4F6642EA4}"/>
              </a:ext>
            </a:extLst>
          </p:cNvPr>
          <p:cNvSpPr/>
          <p:nvPr/>
        </p:nvSpPr>
        <p:spPr>
          <a:xfrm rot="5400000">
            <a:off x="9932755" y="5327898"/>
            <a:ext cx="465704" cy="393204"/>
          </a:xfrm>
          <a:prstGeom prst="triangl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0C02C47C-AC45-4E81-811E-89780E95122F}"/>
              </a:ext>
            </a:extLst>
          </p:cNvPr>
          <p:cNvSpPr/>
          <p:nvPr/>
        </p:nvSpPr>
        <p:spPr>
          <a:xfrm>
            <a:off x="10473729" y="1943100"/>
            <a:ext cx="5944591" cy="6743696"/>
          </a:xfrm>
          <a:prstGeom prst="roundRect">
            <a:avLst/>
          </a:prstGeom>
          <a:solidFill>
            <a:srgbClr val="FEFDFC"/>
          </a:solidFill>
          <a:ln>
            <a:solidFill>
              <a:srgbClr val="534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01" name="차트 100">
            <a:extLst>
              <a:ext uri="{FF2B5EF4-FFF2-40B4-BE49-F238E27FC236}">
                <a16:creationId xmlns:a16="http://schemas.microsoft.com/office/drawing/2014/main" id="{B29CA3E7-7AE6-4841-95A9-5F12B38230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26398"/>
              </p:ext>
            </p:extLst>
          </p:nvPr>
        </p:nvGraphicFramePr>
        <p:xfrm>
          <a:off x="10969524" y="2844800"/>
          <a:ext cx="4953000" cy="4793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E67096F0-F1A3-4DC3-B824-FE86A9059379}"/>
              </a:ext>
            </a:extLst>
          </p:cNvPr>
          <p:cNvSpPr/>
          <p:nvPr/>
        </p:nvSpPr>
        <p:spPr>
          <a:xfrm>
            <a:off x="1869680" y="8248650"/>
            <a:ext cx="782026" cy="375727"/>
          </a:xfrm>
          <a:prstGeom prst="roundRect">
            <a:avLst>
              <a:gd name="adj" fmla="val 50000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TextBox 26">
            <a:extLst>
              <a:ext uri="{FF2B5EF4-FFF2-40B4-BE49-F238E27FC236}">
                <a16:creationId xmlns:a16="http://schemas.microsoft.com/office/drawing/2014/main" id="{707F8870-1958-4F04-B482-798A29199AB1}"/>
              </a:ext>
            </a:extLst>
          </p:cNvPr>
          <p:cNvSpPr txBox="1"/>
          <p:nvPr/>
        </p:nvSpPr>
        <p:spPr>
          <a:xfrm>
            <a:off x="1820063" y="8321023"/>
            <a:ext cx="881260" cy="242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자료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43DAB96-552C-43E2-BE89-2B675AB9CB70}"/>
              </a:ext>
            </a:extLst>
          </p:cNvPr>
          <p:cNvSpPr/>
          <p:nvPr/>
        </p:nvSpPr>
        <p:spPr>
          <a:xfrm>
            <a:off x="1869680" y="8730173"/>
            <a:ext cx="782026" cy="375727"/>
          </a:xfrm>
          <a:prstGeom prst="roundRect">
            <a:avLst>
              <a:gd name="adj" fmla="val 50000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TextBox 26">
            <a:extLst>
              <a:ext uri="{FF2B5EF4-FFF2-40B4-BE49-F238E27FC236}">
                <a16:creationId xmlns:a16="http://schemas.microsoft.com/office/drawing/2014/main" id="{A0C4769B-915D-4D3A-A73C-097B3916F6ED}"/>
              </a:ext>
            </a:extLst>
          </p:cNvPr>
          <p:cNvSpPr txBox="1"/>
          <p:nvPr/>
        </p:nvSpPr>
        <p:spPr>
          <a:xfrm>
            <a:off x="1820063" y="8796559"/>
            <a:ext cx="881260" cy="242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자료</a:t>
            </a:r>
          </a:p>
        </p:txBody>
      </p:sp>
      <p:sp>
        <p:nvSpPr>
          <p:cNvPr id="106" name="TextBox 26">
            <a:extLst>
              <a:ext uri="{FF2B5EF4-FFF2-40B4-BE49-F238E27FC236}">
                <a16:creationId xmlns:a16="http://schemas.microsoft.com/office/drawing/2014/main" id="{EC4D6A6A-3192-4147-BDAB-7508DB90456A}"/>
              </a:ext>
            </a:extLst>
          </p:cNvPr>
          <p:cNvSpPr txBox="1"/>
          <p:nvPr/>
        </p:nvSpPr>
        <p:spPr>
          <a:xfrm>
            <a:off x="2722703" y="8315036"/>
            <a:ext cx="5583097" cy="242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이승민 </a:t>
            </a:r>
            <a:r>
              <a:rPr lang="ko-KR" altLang="en-US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</a:t>
            </a:r>
            <a:r>
              <a:rPr lang="en-US" altLang="ko-KR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6</a:t>
            </a:r>
            <a:r>
              <a:rPr lang="ko-KR" altLang="en-US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</a:t>
            </a:r>
            <a:r>
              <a:rPr lang="en-US" altLang="ko-KR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ko-KR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기후변화에 따른 미세먼지 </a:t>
            </a:r>
            <a:r>
              <a:rPr lang="ko-KR" altLang="ko-KR" sz="1200" dirty="0" err="1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대기질</a:t>
            </a:r>
            <a:r>
              <a:rPr lang="ko-KR" altLang="ko-KR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변화 추정 및 관련 정책 지원 연구</a:t>
            </a:r>
            <a:r>
              <a:rPr lang="en-US" altLang="ko-KR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2020.04</a:t>
            </a:r>
            <a:endParaRPr kumimoji="0" lang="ko-KR" altLang="en-US" sz="1100" b="0" i="0" u="none" strike="noStrike" kern="1200" cap="none" spc="-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7" name="TextBox 26">
            <a:extLst>
              <a:ext uri="{FF2B5EF4-FFF2-40B4-BE49-F238E27FC236}">
                <a16:creationId xmlns:a16="http://schemas.microsoft.com/office/drawing/2014/main" id="{273D1C4C-B33A-45D7-AB7F-4F2471D928C3}"/>
              </a:ext>
            </a:extLst>
          </p:cNvPr>
          <p:cNvSpPr txBox="1"/>
          <p:nvPr/>
        </p:nvSpPr>
        <p:spPr>
          <a:xfrm>
            <a:off x="2750940" y="8743078"/>
            <a:ext cx="6484674" cy="29643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dirty="0" err="1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성상하</a:t>
            </a:r>
            <a:r>
              <a:rPr lang="ko-KR" altLang="ko-KR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</a:t>
            </a:r>
            <a:r>
              <a:rPr lang="en-US" altLang="ko-KR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</a:t>
            </a:r>
            <a:r>
              <a:rPr lang="en-US" altLang="ko-KR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ko-KR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미세먼지 예측을 위한 기계학습 모델 간 성능 비교 연구</a:t>
            </a:r>
            <a:r>
              <a:rPr lang="en-US" altLang="ko-KR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ko-KR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국내 발생 데이터를 중심으로</a:t>
            </a:r>
            <a:r>
              <a:rPr lang="en-US" altLang="ko-KR" sz="1200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2020.11 </a:t>
            </a:r>
            <a:endParaRPr kumimoji="0" lang="ko-KR" altLang="en-US" sz="800" b="0" i="0" u="none" strike="noStrike" kern="1200" cap="none" spc="-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99EC733C-1842-45A7-8878-D40E5B4BD60F}"/>
              </a:ext>
            </a:extLst>
          </p:cNvPr>
          <p:cNvCxnSpPr>
            <a:cxnSpLocks/>
          </p:cNvCxnSpPr>
          <p:nvPr/>
        </p:nvCxnSpPr>
        <p:spPr>
          <a:xfrm flipV="1">
            <a:off x="6858000" y="2781301"/>
            <a:ext cx="0" cy="455046"/>
          </a:xfrm>
          <a:prstGeom prst="line">
            <a:avLst/>
          </a:prstGeom>
          <a:ln w="38100">
            <a:solidFill>
              <a:srgbClr val="533C2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428041-D290-485E-89FC-2AED964ED7FB}"/>
              </a:ext>
            </a:extLst>
          </p:cNvPr>
          <p:cNvSpPr/>
          <p:nvPr/>
        </p:nvSpPr>
        <p:spPr>
          <a:xfrm>
            <a:off x="457200" y="457200"/>
            <a:ext cx="17373600" cy="9372600"/>
          </a:xfrm>
          <a:prstGeom prst="roundRect">
            <a:avLst>
              <a:gd name="adj" fmla="val 6233"/>
            </a:avLst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6573500" y="12700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E372E"/>
              </a:solidFill>
              <a:effectLst/>
              <a:uLnTx/>
              <a:uFillTx/>
              <a:latin typeface="Pretendard ExtraBold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757400" y="1003300"/>
            <a:ext cx="232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B3A593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782604"/>
              </p:ext>
            </p:extLst>
          </p:nvPr>
        </p:nvGraphicFramePr>
        <p:xfrm>
          <a:off x="2012948" y="2791721"/>
          <a:ext cx="14262104" cy="5552181"/>
        </p:xfrm>
        <a:graphic>
          <a:graphicData uri="http://schemas.openxmlformats.org/drawingml/2006/table">
            <a:tbl>
              <a:tblPr/>
              <a:tblGrid>
                <a:gridCol w="3565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5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65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52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EB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EB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EB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E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533C2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강수량</a:t>
                      </a:r>
                      <a:endParaRPr lang="en-US" sz="1100" dirty="0">
                        <a:solidFill>
                          <a:srgbClr val="533C2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5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3C2B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평균전운량</a:t>
                      </a:r>
                      <a:endParaRPr lang="en-US" sz="1100" dirty="0">
                        <a:solidFill>
                          <a:srgbClr val="533C2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5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3C2B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기압</a:t>
                      </a:r>
                      <a:endParaRPr lang="en-US" sz="1100" dirty="0">
                        <a:solidFill>
                          <a:srgbClr val="533C2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5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3C2B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아황산가스</a:t>
                      </a:r>
                      <a:endParaRPr lang="en-US" sz="1100" dirty="0">
                        <a:solidFill>
                          <a:srgbClr val="533C2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6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3C2B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이산화질소</a:t>
                      </a:r>
                      <a:endParaRPr lang="en-US" sz="1100" dirty="0">
                        <a:solidFill>
                          <a:srgbClr val="533C2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BE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3C2B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일산화질소</a:t>
                      </a:r>
                      <a:endParaRPr lang="en-US" sz="1100" dirty="0">
                        <a:solidFill>
                          <a:srgbClr val="533C2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BE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3C2B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평균기온</a:t>
                      </a:r>
                      <a:endParaRPr lang="en-US" sz="1100" dirty="0">
                        <a:solidFill>
                          <a:srgbClr val="533C2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BE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3C2B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최저기온</a:t>
                      </a:r>
                      <a:endParaRPr lang="en-US" sz="1100" dirty="0">
                        <a:solidFill>
                          <a:srgbClr val="533C2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B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66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3C2B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합계 일조시간</a:t>
                      </a:r>
                      <a:endParaRPr lang="en-US" sz="1100" dirty="0">
                        <a:solidFill>
                          <a:srgbClr val="533C2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5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3C2B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평균지면온도</a:t>
                      </a:r>
                      <a:endParaRPr lang="en-US" sz="1100" dirty="0">
                        <a:solidFill>
                          <a:srgbClr val="533C2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5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3C2B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평균풍속</a:t>
                      </a:r>
                      <a:endParaRPr lang="en-US" sz="1100" dirty="0">
                        <a:solidFill>
                          <a:srgbClr val="533C2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5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3C2B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최대풍속</a:t>
                      </a:r>
                      <a:endParaRPr lang="en-US" sz="1100" dirty="0">
                        <a:solidFill>
                          <a:srgbClr val="533C2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66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3C2B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최대풍속풍향</a:t>
                      </a:r>
                      <a:endParaRPr lang="en-US" sz="1100" dirty="0">
                        <a:solidFill>
                          <a:srgbClr val="533C2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BE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3C2B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최대순간풍속</a:t>
                      </a:r>
                      <a:endParaRPr lang="en-US" sz="1100" dirty="0">
                        <a:solidFill>
                          <a:srgbClr val="533C2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BE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3C2B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최대순간풍속풍향</a:t>
                      </a:r>
                      <a:endParaRPr lang="en-US" sz="1100" dirty="0">
                        <a:solidFill>
                          <a:srgbClr val="533C2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BE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2400" dirty="0">
                          <a:solidFill>
                            <a:srgbClr val="533C2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미세먼지 농도 </a:t>
                      </a:r>
                      <a:r>
                        <a:rPr lang="en-US" altLang="ko-KR" sz="2400" dirty="0">
                          <a:solidFill>
                            <a:srgbClr val="533C2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(PM10)</a:t>
                      </a:r>
                      <a:endParaRPr lang="en-US" sz="2400" dirty="0">
                        <a:solidFill>
                          <a:srgbClr val="533C2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B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DF2A41EC-21B0-435C-90DE-3675920562B5}"/>
              </a:ext>
            </a:extLst>
          </p:cNvPr>
          <p:cNvSpPr/>
          <p:nvPr/>
        </p:nvSpPr>
        <p:spPr>
          <a:xfrm rot="10800000">
            <a:off x="1308100" y="457199"/>
            <a:ext cx="4940300" cy="1348353"/>
          </a:xfrm>
          <a:prstGeom prst="round2SameRect">
            <a:avLst>
              <a:gd name="adj1" fmla="val 38196"/>
              <a:gd name="adj2" fmla="val 0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158A07AA-0244-4D98-A3DE-B52F79B8F384}"/>
              </a:ext>
            </a:extLst>
          </p:cNvPr>
          <p:cNvSpPr txBox="1"/>
          <p:nvPr/>
        </p:nvSpPr>
        <p:spPr>
          <a:xfrm>
            <a:off x="1574800" y="564073"/>
            <a:ext cx="4368800" cy="1134606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spc="-200" dirty="0">
                <a:solidFill>
                  <a:srgbClr val="F5F1EB"/>
                </a:solidFill>
                <a:ea typeface="Pretendard ExtraBold"/>
              </a:rPr>
              <a:t>변수</a:t>
            </a:r>
            <a:endParaRPr lang="ko-KR" sz="6000" b="0" i="0" u="none" strike="noStrike" spc="-200" dirty="0">
              <a:solidFill>
                <a:srgbClr val="F5F1EB"/>
              </a:solidFill>
              <a:ea typeface="Pretendard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428041-D290-485E-89FC-2AED964ED7FB}"/>
              </a:ext>
            </a:extLst>
          </p:cNvPr>
          <p:cNvSpPr/>
          <p:nvPr/>
        </p:nvSpPr>
        <p:spPr>
          <a:xfrm>
            <a:off x="457200" y="457200"/>
            <a:ext cx="17373600" cy="9372600"/>
          </a:xfrm>
          <a:prstGeom prst="roundRect">
            <a:avLst>
              <a:gd name="adj" fmla="val 6233"/>
            </a:avLst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6573500" y="1417935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E372E"/>
              </a:solidFill>
              <a:effectLst/>
              <a:uLnTx/>
              <a:uFillTx/>
              <a:latin typeface="Pretendard ExtraBold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757400" y="1003300"/>
            <a:ext cx="232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B3A593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DF2A41EC-21B0-435C-90DE-3675920562B5}"/>
              </a:ext>
            </a:extLst>
          </p:cNvPr>
          <p:cNvSpPr/>
          <p:nvPr/>
        </p:nvSpPr>
        <p:spPr>
          <a:xfrm rot="10800000">
            <a:off x="1308100" y="457199"/>
            <a:ext cx="4940300" cy="1348353"/>
          </a:xfrm>
          <a:prstGeom prst="round2SameRect">
            <a:avLst>
              <a:gd name="adj1" fmla="val 38196"/>
              <a:gd name="adj2" fmla="val 0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158A07AA-0244-4D98-A3DE-B52F79B8F384}"/>
              </a:ext>
            </a:extLst>
          </p:cNvPr>
          <p:cNvSpPr txBox="1"/>
          <p:nvPr/>
        </p:nvSpPr>
        <p:spPr>
          <a:xfrm>
            <a:off x="1574800" y="564073"/>
            <a:ext cx="4368800" cy="1134606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spc="-200" dirty="0">
                <a:solidFill>
                  <a:srgbClr val="F5F1EB"/>
                </a:solidFill>
                <a:ea typeface="Pretendard ExtraBold"/>
              </a:rPr>
              <a:t>데이터 출처</a:t>
            </a:r>
            <a:endParaRPr lang="ko-KR" sz="6000" b="0" i="0" u="none" strike="noStrike" spc="-200" dirty="0">
              <a:solidFill>
                <a:srgbClr val="F5F1EB"/>
              </a:solidFill>
              <a:ea typeface="Pretendard ExtraBold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6A4065A-841A-4A10-BCAF-9E2E8CBABC56}"/>
              </a:ext>
            </a:extLst>
          </p:cNvPr>
          <p:cNvSpPr/>
          <p:nvPr/>
        </p:nvSpPr>
        <p:spPr>
          <a:xfrm>
            <a:off x="3999000" y="4077738"/>
            <a:ext cx="3240000" cy="3240000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강원도 대기환경 정보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36DBE0D-193A-4138-9819-C9F28BE6DECA}"/>
              </a:ext>
            </a:extLst>
          </p:cNvPr>
          <p:cNvSpPr/>
          <p:nvPr/>
        </p:nvSpPr>
        <p:spPr>
          <a:xfrm>
            <a:off x="10902462" y="4094736"/>
            <a:ext cx="3240000" cy="3240000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기상청 기상자료개방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AB9745-2A53-4CEC-8118-1809BF9D0723}"/>
              </a:ext>
            </a:extLst>
          </p:cNvPr>
          <p:cNvCxnSpPr>
            <a:cxnSpLocks/>
            <a:stCxn id="2" idx="4"/>
            <a:endCxn id="12" idx="0"/>
          </p:cNvCxnSpPr>
          <p:nvPr/>
        </p:nvCxnSpPr>
        <p:spPr>
          <a:xfrm flipH="1">
            <a:off x="5249469" y="7317738"/>
            <a:ext cx="369531" cy="1402697"/>
          </a:xfrm>
          <a:prstGeom prst="line">
            <a:avLst/>
          </a:prstGeom>
          <a:ln w="38100">
            <a:solidFill>
              <a:srgbClr val="53452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3D0495-DEF9-4772-B6B4-C241C16A13BC}"/>
              </a:ext>
            </a:extLst>
          </p:cNvPr>
          <p:cNvSpPr txBox="1"/>
          <p:nvPr/>
        </p:nvSpPr>
        <p:spPr>
          <a:xfrm>
            <a:off x="4296969" y="8720435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미세먼지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A85C1-D907-4FD0-A421-66ABD2C83C20}"/>
              </a:ext>
            </a:extLst>
          </p:cNvPr>
          <p:cNvSpPr txBox="1"/>
          <p:nvPr/>
        </p:nvSpPr>
        <p:spPr>
          <a:xfrm>
            <a:off x="2203938" y="278478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일산화질소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AE72CD-6323-4C37-B6B7-662E9F0EE383}"/>
              </a:ext>
            </a:extLst>
          </p:cNvPr>
          <p:cNvSpPr txBox="1"/>
          <p:nvPr/>
        </p:nvSpPr>
        <p:spPr>
          <a:xfrm>
            <a:off x="4296969" y="2213376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아황산가스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60BA8-F618-4262-8BA5-D624CD90DE32}"/>
              </a:ext>
            </a:extLst>
          </p:cNvPr>
          <p:cNvSpPr txBox="1"/>
          <p:nvPr/>
        </p:nvSpPr>
        <p:spPr>
          <a:xfrm>
            <a:off x="2203938" y="825877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이산화질소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B4087-71D9-49B5-86C7-0B64310EFBF6}"/>
              </a:ext>
            </a:extLst>
          </p:cNvPr>
          <p:cNvSpPr txBox="1"/>
          <p:nvPr/>
        </p:nvSpPr>
        <p:spPr>
          <a:xfrm>
            <a:off x="11979097" y="8720435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기온데이터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FBCE24-BBE6-4F09-B511-657AC856F6AF}"/>
              </a:ext>
            </a:extLst>
          </p:cNvPr>
          <p:cNvSpPr txBox="1"/>
          <p:nvPr/>
        </p:nvSpPr>
        <p:spPr>
          <a:xfrm>
            <a:off x="14547362" y="8292114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전운량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67C063-CDE9-4F13-A29F-F2294BE0CA4A}"/>
              </a:ext>
            </a:extLst>
          </p:cNvPr>
          <p:cNvSpPr txBox="1"/>
          <p:nvPr/>
        </p:nvSpPr>
        <p:spPr>
          <a:xfrm>
            <a:off x="15260228" y="6672142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강수량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60C56A-AE94-4E0F-9CF9-B777CB7AE542}"/>
              </a:ext>
            </a:extLst>
          </p:cNvPr>
          <p:cNvSpPr txBox="1"/>
          <p:nvPr/>
        </p:nvSpPr>
        <p:spPr>
          <a:xfrm>
            <a:off x="15157045" y="4237921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풍향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&amp;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풍속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47BA02-2779-418F-AFFA-2BCA7632D7B2}"/>
              </a:ext>
            </a:extLst>
          </p:cNvPr>
          <p:cNvSpPr txBox="1"/>
          <p:nvPr/>
        </p:nvSpPr>
        <p:spPr>
          <a:xfrm>
            <a:off x="14291603" y="2549468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일조시간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611A85-2256-4F92-B67A-C58244B752E6}"/>
              </a:ext>
            </a:extLst>
          </p:cNvPr>
          <p:cNvSpPr txBox="1"/>
          <p:nvPr/>
        </p:nvSpPr>
        <p:spPr>
          <a:xfrm>
            <a:off x="11923542" y="2213375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기압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AFE9468-805E-47AA-954F-3A199E4EF6CA}"/>
              </a:ext>
            </a:extLst>
          </p:cNvPr>
          <p:cNvCxnSpPr>
            <a:cxnSpLocks/>
            <a:stCxn id="9" idx="4"/>
            <a:endCxn id="16" idx="0"/>
          </p:cNvCxnSpPr>
          <p:nvPr/>
        </p:nvCxnSpPr>
        <p:spPr>
          <a:xfrm>
            <a:off x="12522462" y="7334736"/>
            <a:ext cx="409135" cy="1385699"/>
          </a:xfrm>
          <a:prstGeom prst="line">
            <a:avLst/>
          </a:prstGeom>
          <a:ln w="38100">
            <a:solidFill>
              <a:srgbClr val="53452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C21C1-861D-4580-8ED9-2C92574F446B}"/>
              </a:ext>
            </a:extLst>
          </p:cNvPr>
          <p:cNvCxnSpPr>
            <a:cxnSpLocks/>
            <a:stCxn id="14" idx="2"/>
            <a:endCxn id="2" idx="0"/>
          </p:cNvCxnSpPr>
          <p:nvPr/>
        </p:nvCxnSpPr>
        <p:spPr>
          <a:xfrm>
            <a:off x="5249469" y="2675041"/>
            <a:ext cx="369531" cy="1402697"/>
          </a:xfrm>
          <a:prstGeom prst="line">
            <a:avLst/>
          </a:prstGeom>
          <a:ln w="38100">
            <a:solidFill>
              <a:srgbClr val="53452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E67FEBE-F5CD-41BF-8CBD-4B958608B69B}"/>
              </a:ext>
            </a:extLst>
          </p:cNvPr>
          <p:cNvCxnSpPr>
            <a:cxnSpLocks/>
            <a:stCxn id="21" idx="2"/>
            <a:endCxn id="9" idx="0"/>
          </p:cNvCxnSpPr>
          <p:nvPr/>
        </p:nvCxnSpPr>
        <p:spPr>
          <a:xfrm flipH="1">
            <a:off x="12522462" y="2675040"/>
            <a:ext cx="353580" cy="1419696"/>
          </a:xfrm>
          <a:prstGeom prst="line">
            <a:avLst/>
          </a:prstGeom>
          <a:ln w="38100">
            <a:solidFill>
              <a:srgbClr val="53452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1E87256-34E5-47A1-88F1-0D85143D2531}"/>
              </a:ext>
            </a:extLst>
          </p:cNvPr>
          <p:cNvCxnSpPr>
            <a:cxnSpLocks/>
            <a:stCxn id="13" idx="2"/>
            <a:endCxn id="2" idx="1"/>
          </p:cNvCxnSpPr>
          <p:nvPr/>
        </p:nvCxnSpPr>
        <p:spPr>
          <a:xfrm>
            <a:off x="3042138" y="3246445"/>
            <a:ext cx="1431349" cy="1305780"/>
          </a:xfrm>
          <a:prstGeom prst="line">
            <a:avLst/>
          </a:prstGeom>
          <a:ln w="38100">
            <a:solidFill>
              <a:srgbClr val="53452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C1DF699-5CC8-4220-992B-BC3236E9887A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flipV="1">
            <a:off x="3042138" y="6843251"/>
            <a:ext cx="1431349" cy="1415519"/>
          </a:xfrm>
          <a:prstGeom prst="line">
            <a:avLst/>
          </a:prstGeom>
          <a:ln w="38100">
            <a:solidFill>
              <a:srgbClr val="53452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C61C7A6-6689-4178-BADC-40D555DEFCC3}"/>
              </a:ext>
            </a:extLst>
          </p:cNvPr>
          <p:cNvCxnSpPr>
            <a:cxnSpLocks/>
            <a:stCxn id="20" idx="2"/>
            <a:endCxn id="9" idx="7"/>
          </p:cNvCxnSpPr>
          <p:nvPr/>
        </p:nvCxnSpPr>
        <p:spPr>
          <a:xfrm flipH="1">
            <a:off x="13667975" y="3011133"/>
            <a:ext cx="1576128" cy="1558090"/>
          </a:xfrm>
          <a:prstGeom prst="line">
            <a:avLst/>
          </a:prstGeom>
          <a:ln w="38100">
            <a:solidFill>
              <a:srgbClr val="53452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E3863B2-7605-4299-B30C-655622E05C85}"/>
              </a:ext>
            </a:extLst>
          </p:cNvPr>
          <p:cNvCxnSpPr>
            <a:cxnSpLocks/>
            <a:stCxn id="9" idx="5"/>
            <a:endCxn id="17" idx="0"/>
          </p:cNvCxnSpPr>
          <p:nvPr/>
        </p:nvCxnSpPr>
        <p:spPr>
          <a:xfrm>
            <a:off x="13667975" y="6860249"/>
            <a:ext cx="1831887" cy="1431865"/>
          </a:xfrm>
          <a:prstGeom prst="line">
            <a:avLst/>
          </a:prstGeom>
          <a:ln w="38100">
            <a:solidFill>
              <a:srgbClr val="53452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1B22EAF-CEA7-49FE-BBCA-6128F22E337A}"/>
              </a:ext>
            </a:extLst>
          </p:cNvPr>
          <p:cNvCxnSpPr>
            <a:cxnSpLocks/>
            <a:stCxn id="19" idx="2"/>
            <a:endCxn id="9" idx="6"/>
          </p:cNvCxnSpPr>
          <p:nvPr/>
        </p:nvCxnSpPr>
        <p:spPr>
          <a:xfrm flipH="1">
            <a:off x="14142462" y="4699586"/>
            <a:ext cx="1967083" cy="1015150"/>
          </a:xfrm>
          <a:prstGeom prst="line">
            <a:avLst/>
          </a:prstGeom>
          <a:ln w="38100">
            <a:solidFill>
              <a:srgbClr val="53452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6B34897-21DF-4585-A0F1-CD0A786585EB}"/>
              </a:ext>
            </a:extLst>
          </p:cNvPr>
          <p:cNvCxnSpPr>
            <a:cxnSpLocks/>
            <a:stCxn id="18" idx="0"/>
            <a:endCxn id="9" idx="6"/>
          </p:cNvCxnSpPr>
          <p:nvPr/>
        </p:nvCxnSpPr>
        <p:spPr>
          <a:xfrm flipH="1" flipV="1">
            <a:off x="14142462" y="5714736"/>
            <a:ext cx="2070266" cy="957406"/>
          </a:xfrm>
          <a:prstGeom prst="line">
            <a:avLst/>
          </a:prstGeom>
          <a:ln w="38100">
            <a:solidFill>
              <a:srgbClr val="53452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A8E8BA5E-52DE-47EE-8C71-29B2D63B37D1}"/>
              </a:ext>
            </a:extLst>
          </p:cNvPr>
          <p:cNvCxnSpPr>
            <a:cxnSpLocks/>
          </p:cNvCxnSpPr>
          <p:nvPr/>
        </p:nvCxnSpPr>
        <p:spPr>
          <a:xfrm>
            <a:off x="7265966" y="5697739"/>
            <a:ext cx="3636496" cy="16997"/>
          </a:xfrm>
          <a:prstGeom prst="line">
            <a:avLst/>
          </a:prstGeom>
          <a:ln w="57150">
            <a:solidFill>
              <a:srgbClr val="DACEB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388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7D687B-7F89-3052-AFCA-C2F7A386F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D1F2F054-3998-45D4-AF9A-ABF763371FB7}"/>
              </a:ext>
            </a:extLst>
          </p:cNvPr>
          <p:cNvSpPr/>
          <p:nvPr/>
        </p:nvSpPr>
        <p:spPr>
          <a:xfrm>
            <a:off x="1313372" y="1914239"/>
            <a:ext cx="7658100" cy="7460171"/>
          </a:xfrm>
          <a:prstGeom prst="roundRect">
            <a:avLst>
              <a:gd name="adj" fmla="val 3886"/>
            </a:avLst>
          </a:prstGeom>
          <a:solidFill>
            <a:srgbClr val="FEF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AD467F1-4AD3-4168-B399-248927B27BB7}"/>
              </a:ext>
            </a:extLst>
          </p:cNvPr>
          <p:cNvSpPr/>
          <p:nvPr/>
        </p:nvSpPr>
        <p:spPr>
          <a:xfrm>
            <a:off x="457200" y="457200"/>
            <a:ext cx="17373600" cy="9372600"/>
          </a:xfrm>
          <a:prstGeom prst="roundRect">
            <a:avLst>
              <a:gd name="adj" fmla="val 6233"/>
            </a:avLst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D46902E7-4F46-415E-A1F0-701A8A5BD0FC}"/>
              </a:ext>
            </a:extLst>
          </p:cNvPr>
          <p:cNvSpPr/>
          <p:nvPr/>
        </p:nvSpPr>
        <p:spPr>
          <a:xfrm rot="10800000">
            <a:off x="1308100" y="457199"/>
            <a:ext cx="4940300" cy="1348353"/>
          </a:xfrm>
          <a:prstGeom prst="round2SameRect">
            <a:avLst>
              <a:gd name="adj1" fmla="val 38196"/>
              <a:gd name="adj2" fmla="val 0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15D564E9-1CA5-42AB-A83D-F182EA9B3297}"/>
              </a:ext>
            </a:extLst>
          </p:cNvPr>
          <p:cNvSpPr txBox="1"/>
          <p:nvPr/>
        </p:nvSpPr>
        <p:spPr>
          <a:xfrm>
            <a:off x="1574800" y="564073"/>
            <a:ext cx="4368800" cy="1134606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spc="-200" dirty="0">
                <a:solidFill>
                  <a:srgbClr val="F5F1EB"/>
                </a:solidFill>
                <a:ea typeface="Pretendard ExtraBold"/>
              </a:rPr>
              <a:t>지역 </a:t>
            </a:r>
            <a:r>
              <a:rPr lang="en-US" altLang="ko-KR" sz="6000" spc="-200" dirty="0">
                <a:solidFill>
                  <a:srgbClr val="F5F1EB"/>
                </a:solidFill>
                <a:ea typeface="Pretendard ExtraBold"/>
              </a:rPr>
              <a:t>&amp; </a:t>
            </a:r>
            <a:r>
              <a:rPr lang="ko-KR" altLang="en-US" sz="6000" spc="-200" dirty="0">
                <a:solidFill>
                  <a:srgbClr val="F5F1EB"/>
                </a:solidFill>
                <a:ea typeface="Pretendard ExtraBold"/>
              </a:rPr>
              <a:t>기간</a:t>
            </a:r>
            <a:endParaRPr lang="ko-KR" sz="6000" b="0" i="0" u="none" strike="noStrike" spc="-200" dirty="0">
              <a:solidFill>
                <a:srgbClr val="F5F1EB"/>
              </a:solidFill>
              <a:ea typeface="Pretendard ExtraBold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F51D88F-A89B-BD91-BF40-83D0647B8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6985000"/>
            <a:ext cx="609600" cy="609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7786312-40C3-1BEA-2E51-E6CE0C598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2900" y="7200900"/>
            <a:ext cx="190500" cy="1905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58C6E9-ADA8-4BAF-95EF-3462B93E6524}"/>
              </a:ext>
            </a:extLst>
          </p:cNvPr>
          <p:cNvSpPr/>
          <p:nvPr/>
        </p:nvSpPr>
        <p:spPr>
          <a:xfrm>
            <a:off x="10330781" y="2511425"/>
            <a:ext cx="6801519" cy="3086100"/>
          </a:xfrm>
          <a:prstGeom prst="roundRect">
            <a:avLst>
              <a:gd name="adj" fmla="val 15844"/>
            </a:avLst>
          </a:prstGeom>
          <a:solidFill>
            <a:srgbClr val="F5F1EB"/>
          </a:solidFill>
          <a:ln w="28575">
            <a:solidFill>
              <a:srgbClr val="534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6EF6432-2678-74F2-5266-1FB2AF338ADA}"/>
              </a:ext>
            </a:extLst>
          </p:cNvPr>
          <p:cNvSpPr txBox="1"/>
          <p:nvPr/>
        </p:nvSpPr>
        <p:spPr>
          <a:xfrm>
            <a:off x="14757400" y="1003300"/>
            <a:ext cx="232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B3A593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5C73E66-4B98-4318-B225-13F25C4A6809}"/>
              </a:ext>
            </a:extLst>
          </p:cNvPr>
          <p:cNvSpPr/>
          <p:nvPr/>
        </p:nvSpPr>
        <p:spPr>
          <a:xfrm>
            <a:off x="12761833" y="2898484"/>
            <a:ext cx="1917700" cy="660401"/>
          </a:xfrm>
          <a:prstGeom prst="roundRect">
            <a:avLst>
              <a:gd name="adj" fmla="val 37343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E966F1AD-AA8B-1C09-0BB0-0BDC6694F49A}"/>
              </a:ext>
            </a:extLst>
          </p:cNvPr>
          <p:cNvSpPr txBox="1"/>
          <p:nvPr/>
        </p:nvSpPr>
        <p:spPr>
          <a:xfrm>
            <a:off x="10666333" y="3849397"/>
            <a:ext cx="61087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E372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강릉시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3E372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E372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동해시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3E372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E372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속초시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3E372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E372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영월군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3E372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E372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원주시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3E372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E372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인제군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3E372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E372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정선군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3E372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800" spc="-100" dirty="0">
                <a:solidFill>
                  <a:srgbClr val="3E372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철원군</a:t>
            </a:r>
            <a:r>
              <a:rPr lang="en-US" altLang="ko-KR" sz="2800" spc="-100" dirty="0">
                <a:solidFill>
                  <a:srgbClr val="3E372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800" spc="-100" dirty="0">
                <a:solidFill>
                  <a:srgbClr val="3E372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춘천시</a:t>
            </a:r>
            <a:r>
              <a:rPr lang="en-US" altLang="ko-KR" sz="2800" spc="-100" dirty="0">
                <a:solidFill>
                  <a:srgbClr val="3E372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800" spc="-100" dirty="0">
                <a:solidFill>
                  <a:srgbClr val="3E372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태백시</a:t>
            </a:r>
            <a:r>
              <a:rPr lang="en-US" altLang="ko-KR" sz="2800" spc="-100" dirty="0">
                <a:solidFill>
                  <a:srgbClr val="3E372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800" spc="-100" dirty="0">
                <a:solidFill>
                  <a:srgbClr val="3E372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홍천군</a:t>
            </a:r>
            <a:endParaRPr kumimoji="0" lang="en-US" sz="2800" b="0" i="0" u="none" strike="noStrike" kern="1200" cap="none" spc="-100" normalizeH="0" baseline="0" noProof="0" dirty="0">
              <a:ln>
                <a:noFill/>
              </a:ln>
              <a:solidFill>
                <a:srgbClr val="3E372E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C0BBD99-A2EB-592F-ABD3-821BC94A6AEF}"/>
              </a:ext>
            </a:extLst>
          </p:cNvPr>
          <p:cNvSpPr txBox="1"/>
          <p:nvPr/>
        </p:nvSpPr>
        <p:spPr>
          <a:xfrm>
            <a:off x="12761833" y="3031258"/>
            <a:ext cx="1917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spc="-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수집 지역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F636CFB-76AF-451B-9A4D-1638EBE66F41}"/>
              </a:ext>
            </a:extLst>
          </p:cNvPr>
          <p:cNvSpPr/>
          <p:nvPr/>
        </p:nvSpPr>
        <p:spPr>
          <a:xfrm>
            <a:off x="10330781" y="6010275"/>
            <a:ext cx="6801519" cy="3086100"/>
          </a:xfrm>
          <a:prstGeom prst="roundRect">
            <a:avLst>
              <a:gd name="adj" fmla="val 17079"/>
            </a:avLst>
          </a:prstGeom>
          <a:solidFill>
            <a:srgbClr val="F5F1EB"/>
          </a:solidFill>
          <a:ln w="28575">
            <a:solidFill>
              <a:srgbClr val="534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57648FD7-7115-49DA-6102-602F6293ED06}"/>
              </a:ext>
            </a:extLst>
          </p:cNvPr>
          <p:cNvSpPr txBox="1"/>
          <p:nvPr/>
        </p:nvSpPr>
        <p:spPr>
          <a:xfrm>
            <a:off x="9282033" y="7335547"/>
            <a:ext cx="9038936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-100" dirty="0">
                <a:solidFill>
                  <a:srgbClr val="3E372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2019</a:t>
            </a:r>
            <a:r>
              <a:rPr lang="ko-KR" altLang="en-US" sz="3200" spc="-100" dirty="0">
                <a:solidFill>
                  <a:srgbClr val="3E372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 </a:t>
            </a:r>
            <a:r>
              <a:rPr lang="en-US" altLang="ko-KR" sz="3200" spc="-100" dirty="0">
                <a:solidFill>
                  <a:srgbClr val="3E372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3200" spc="-100" dirty="0">
                <a:solidFill>
                  <a:srgbClr val="3E372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 </a:t>
            </a:r>
            <a:r>
              <a:rPr lang="en-US" altLang="ko-KR" sz="3200" spc="-100" dirty="0">
                <a:solidFill>
                  <a:srgbClr val="3E372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~ 2023</a:t>
            </a:r>
            <a:r>
              <a:rPr lang="ko-KR" altLang="en-US" sz="3200" spc="-100" dirty="0">
                <a:solidFill>
                  <a:srgbClr val="3E372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 </a:t>
            </a:r>
            <a:r>
              <a:rPr lang="en-US" altLang="ko-KR" sz="3200" spc="-100" dirty="0">
                <a:solidFill>
                  <a:srgbClr val="3E372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12</a:t>
            </a:r>
            <a:r>
              <a:rPr lang="ko-KR" altLang="en-US" sz="3200" spc="-100" dirty="0">
                <a:solidFill>
                  <a:srgbClr val="3E372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 </a:t>
            </a:r>
            <a:r>
              <a:rPr lang="en-US" altLang="ko-KR" sz="3200" spc="-100" dirty="0">
                <a:solidFill>
                  <a:srgbClr val="3E372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3200" spc="-100" dirty="0">
                <a:solidFill>
                  <a:srgbClr val="3E372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 단위</a:t>
            </a:r>
            <a:r>
              <a:rPr lang="en-US" altLang="ko-KR" sz="3200" spc="-100" dirty="0">
                <a:solidFill>
                  <a:srgbClr val="3E372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kumimoji="0" lang="en-US" sz="3200" b="0" i="0" u="none" strike="noStrike" kern="1200" cap="none" spc="-100" normalizeH="0" baseline="0" noProof="0" dirty="0">
              <a:ln>
                <a:noFill/>
              </a:ln>
              <a:solidFill>
                <a:srgbClr val="3E372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482F6935-6573-4C58-AEFD-1C6AEDFB6052}"/>
              </a:ext>
            </a:extLst>
          </p:cNvPr>
          <p:cNvSpPr/>
          <p:nvPr/>
        </p:nvSpPr>
        <p:spPr>
          <a:xfrm>
            <a:off x="12761833" y="6402673"/>
            <a:ext cx="1917700" cy="660401"/>
          </a:xfrm>
          <a:prstGeom prst="roundRect">
            <a:avLst>
              <a:gd name="adj" fmla="val 37343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26">
            <a:extLst>
              <a:ext uri="{FF2B5EF4-FFF2-40B4-BE49-F238E27FC236}">
                <a16:creationId xmlns:a16="http://schemas.microsoft.com/office/drawing/2014/main" id="{745EAA99-D86C-41F3-A5E4-D398A6CBD5DE}"/>
              </a:ext>
            </a:extLst>
          </p:cNvPr>
          <p:cNvSpPr txBox="1"/>
          <p:nvPr/>
        </p:nvSpPr>
        <p:spPr>
          <a:xfrm>
            <a:off x="12761833" y="6535447"/>
            <a:ext cx="1917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spc="-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수집 기간</a:t>
            </a:r>
            <a:endParaRPr kumimoji="0" lang="ko-KR" altLang="en-US" sz="2200" b="0" i="0" u="none" strike="noStrike" kern="1200" cap="none" spc="-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89DDCE8-5F10-4D24-8977-38D943996038}"/>
              </a:ext>
            </a:extLst>
          </p:cNvPr>
          <p:cNvGrpSpPr/>
          <p:nvPr/>
        </p:nvGrpSpPr>
        <p:grpSpPr>
          <a:xfrm>
            <a:off x="1295401" y="2225055"/>
            <a:ext cx="7671692" cy="6744940"/>
            <a:chOff x="3165476" y="852488"/>
            <a:chExt cx="5861050" cy="5153026"/>
          </a:xfrm>
          <a:solidFill>
            <a:srgbClr val="DACEB9"/>
          </a:solidFill>
        </p:grpSpPr>
        <p:sp>
          <p:nvSpPr>
            <p:cNvPr id="72" name="Freeform 21">
              <a:extLst>
                <a:ext uri="{FF2B5EF4-FFF2-40B4-BE49-F238E27FC236}">
                  <a16:creationId xmlns:a16="http://schemas.microsoft.com/office/drawing/2014/main" id="{434A3EEE-2EEE-4521-B68B-9319819FD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6" y="1747838"/>
              <a:ext cx="1292225" cy="844550"/>
            </a:xfrm>
            <a:custGeom>
              <a:avLst/>
              <a:gdLst>
                <a:gd name="T0" fmla="*/ 2147483647 w 859"/>
                <a:gd name="T1" fmla="*/ 2147483647 h 562"/>
                <a:gd name="T2" fmla="*/ 2147483647 w 859"/>
                <a:gd name="T3" fmla="*/ 2147483647 h 562"/>
                <a:gd name="T4" fmla="*/ 2147483647 w 859"/>
                <a:gd name="T5" fmla="*/ 2147483647 h 562"/>
                <a:gd name="T6" fmla="*/ 2147483647 w 859"/>
                <a:gd name="T7" fmla="*/ 2147483647 h 562"/>
                <a:gd name="T8" fmla="*/ 2147483647 w 859"/>
                <a:gd name="T9" fmla="*/ 2147483647 h 562"/>
                <a:gd name="T10" fmla="*/ 0 w 859"/>
                <a:gd name="T11" fmla="*/ 2147483647 h 562"/>
                <a:gd name="T12" fmla="*/ 2147483647 w 859"/>
                <a:gd name="T13" fmla="*/ 2147483647 h 562"/>
                <a:gd name="T14" fmla="*/ 2147483647 w 859"/>
                <a:gd name="T15" fmla="*/ 2147483647 h 562"/>
                <a:gd name="T16" fmla="*/ 2147483647 w 859"/>
                <a:gd name="T17" fmla="*/ 2147483647 h 562"/>
                <a:gd name="T18" fmla="*/ 2147483647 w 859"/>
                <a:gd name="T19" fmla="*/ 2147483647 h 562"/>
                <a:gd name="T20" fmla="*/ 2147483647 w 859"/>
                <a:gd name="T21" fmla="*/ 2147483647 h 562"/>
                <a:gd name="T22" fmla="*/ 2147483647 w 859"/>
                <a:gd name="T23" fmla="*/ 2147483647 h 562"/>
                <a:gd name="T24" fmla="*/ 2147483647 w 859"/>
                <a:gd name="T25" fmla="*/ 2147483647 h 562"/>
                <a:gd name="T26" fmla="*/ 2147483647 w 859"/>
                <a:gd name="T27" fmla="*/ 2147483647 h 562"/>
                <a:gd name="T28" fmla="*/ 2147483647 w 859"/>
                <a:gd name="T29" fmla="*/ 2147483647 h 562"/>
                <a:gd name="T30" fmla="*/ 2147483647 w 859"/>
                <a:gd name="T31" fmla="*/ 2147483647 h 562"/>
                <a:gd name="T32" fmla="*/ 2147483647 w 859"/>
                <a:gd name="T33" fmla="*/ 2147483647 h 562"/>
                <a:gd name="T34" fmla="*/ 2147483647 w 859"/>
                <a:gd name="T35" fmla="*/ 2147483647 h 562"/>
                <a:gd name="T36" fmla="*/ 2147483647 w 859"/>
                <a:gd name="T37" fmla="*/ 2147483647 h 562"/>
                <a:gd name="T38" fmla="*/ 2147483647 w 859"/>
                <a:gd name="T39" fmla="*/ 2147483647 h 562"/>
                <a:gd name="T40" fmla="*/ 2147483647 w 859"/>
                <a:gd name="T41" fmla="*/ 2147483647 h 562"/>
                <a:gd name="T42" fmla="*/ 2147483647 w 859"/>
                <a:gd name="T43" fmla="*/ 2147483647 h 562"/>
                <a:gd name="T44" fmla="*/ 2147483647 w 859"/>
                <a:gd name="T45" fmla="*/ 2147483647 h 562"/>
                <a:gd name="T46" fmla="*/ 2147483647 w 859"/>
                <a:gd name="T47" fmla="*/ 2147483647 h 562"/>
                <a:gd name="T48" fmla="*/ 2147483647 w 859"/>
                <a:gd name="T49" fmla="*/ 2147483647 h 562"/>
                <a:gd name="T50" fmla="*/ 2147483647 w 859"/>
                <a:gd name="T51" fmla="*/ 2147483647 h 562"/>
                <a:gd name="T52" fmla="*/ 2147483647 w 859"/>
                <a:gd name="T53" fmla="*/ 2147483647 h 562"/>
                <a:gd name="T54" fmla="*/ 2147483647 w 859"/>
                <a:gd name="T55" fmla="*/ 2147483647 h 562"/>
                <a:gd name="T56" fmla="*/ 2147483647 w 859"/>
                <a:gd name="T57" fmla="*/ 0 h 562"/>
                <a:gd name="T58" fmla="*/ 2147483647 w 859"/>
                <a:gd name="T59" fmla="*/ 2147483647 h 562"/>
                <a:gd name="T60" fmla="*/ 2147483647 w 859"/>
                <a:gd name="T61" fmla="*/ 2147483647 h 562"/>
                <a:gd name="T62" fmla="*/ 2147483647 w 859"/>
                <a:gd name="T63" fmla="*/ 2147483647 h 562"/>
                <a:gd name="T64" fmla="*/ 2147483647 w 859"/>
                <a:gd name="T65" fmla="*/ 2147483647 h 562"/>
                <a:gd name="T66" fmla="*/ 2147483647 w 859"/>
                <a:gd name="T67" fmla="*/ 2147483647 h 562"/>
                <a:gd name="T68" fmla="*/ 2147483647 w 859"/>
                <a:gd name="T69" fmla="*/ 2147483647 h 562"/>
                <a:gd name="T70" fmla="*/ 2147483647 w 859"/>
                <a:gd name="T71" fmla="*/ 2147483647 h 562"/>
                <a:gd name="T72" fmla="*/ 2147483647 w 859"/>
                <a:gd name="T73" fmla="*/ 2147483647 h 562"/>
                <a:gd name="T74" fmla="*/ 2147483647 w 859"/>
                <a:gd name="T75" fmla="*/ 2147483647 h 562"/>
                <a:gd name="T76" fmla="*/ 2147483647 w 859"/>
                <a:gd name="T77" fmla="*/ 2147483647 h 562"/>
                <a:gd name="T78" fmla="*/ 2147483647 w 859"/>
                <a:gd name="T79" fmla="*/ 2147483647 h 562"/>
                <a:gd name="T80" fmla="*/ 2147483647 w 859"/>
                <a:gd name="T81" fmla="*/ 2147483647 h 562"/>
                <a:gd name="T82" fmla="*/ 2147483647 w 859"/>
                <a:gd name="T83" fmla="*/ 2147483647 h 56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859" h="562">
                  <a:moveTo>
                    <a:pt x="43" y="29"/>
                  </a:moveTo>
                  <a:cubicBezTo>
                    <a:pt x="41" y="47"/>
                    <a:pt x="38" y="82"/>
                    <a:pt x="38" y="82"/>
                  </a:cubicBezTo>
                  <a:lnTo>
                    <a:pt x="10" y="101"/>
                  </a:lnTo>
                  <a:lnTo>
                    <a:pt x="10" y="168"/>
                  </a:lnTo>
                  <a:lnTo>
                    <a:pt x="10" y="226"/>
                  </a:lnTo>
                  <a:lnTo>
                    <a:pt x="0" y="264"/>
                  </a:lnTo>
                  <a:lnTo>
                    <a:pt x="67" y="245"/>
                  </a:lnTo>
                  <a:lnTo>
                    <a:pt x="86" y="317"/>
                  </a:lnTo>
                  <a:lnTo>
                    <a:pt x="163" y="437"/>
                  </a:lnTo>
                  <a:lnTo>
                    <a:pt x="230" y="432"/>
                  </a:lnTo>
                  <a:lnTo>
                    <a:pt x="278" y="370"/>
                  </a:lnTo>
                  <a:lnTo>
                    <a:pt x="326" y="379"/>
                  </a:lnTo>
                  <a:lnTo>
                    <a:pt x="322" y="442"/>
                  </a:lnTo>
                  <a:lnTo>
                    <a:pt x="288" y="471"/>
                  </a:lnTo>
                  <a:lnTo>
                    <a:pt x="350" y="543"/>
                  </a:lnTo>
                  <a:lnTo>
                    <a:pt x="451" y="562"/>
                  </a:lnTo>
                  <a:lnTo>
                    <a:pt x="480" y="504"/>
                  </a:lnTo>
                  <a:lnTo>
                    <a:pt x="514" y="538"/>
                  </a:lnTo>
                  <a:lnTo>
                    <a:pt x="562" y="519"/>
                  </a:lnTo>
                  <a:lnTo>
                    <a:pt x="619" y="514"/>
                  </a:lnTo>
                  <a:lnTo>
                    <a:pt x="667" y="461"/>
                  </a:lnTo>
                  <a:lnTo>
                    <a:pt x="667" y="365"/>
                  </a:lnTo>
                  <a:lnTo>
                    <a:pt x="730" y="317"/>
                  </a:lnTo>
                  <a:lnTo>
                    <a:pt x="754" y="259"/>
                  </a:lnTo>
                  <a:lnTo>
                    <a:pt x="811" y="202"/>
                  </a:lnTo>
                  <a:lnTo>
                    <a:pt x="845" y="149"/>
                  </a:lnTo>
                  <a:lnTo>
                    <a:pt x="826" y="106"/>
                  </a:lnTo>
                  <a:lnTo>
                    <a:pt x="859" y="29"/>
                  </a:lnTo>
                  <a:lnTo>
                    <a:pt x="806" y="0"/>
                  </a:lnTo>
                  <a:lnTo>
                    <a:pt x="768" y="43"/>
                  </a:lnTo>
                  <a:lnTo>
                    <a:pt x="701" y="48"/>
                  </a:lnTo>
                  <a:lnTo>
                    <a:pt x="648" y="91"/>
                  </a:lnTo>
                  <a:lnTo>
                    <a:pt x="595" y="58"/>
                  </a:lnTo>
                  <a:lnTo>
                    <a:pt x="538" y="58"/>
                  </a:lnTo>
                  <a:lnTo>
                    <a:pt x="494" y="15"/>
                  </a:lnTo>
                  <a:lnTo>
                    <a:pt x="360" y="19"/>
                  </a:lnTo>
                  <a:lnTo>
                    <a:pt x="346" y="77"/>
                  </a:lnTo>
                  <a:lnTo>
                    <a:pt x="298" y="48"/>
                  </a:lnTo>
                  <a:lnTo>
                    <a:pt x="206" y="43"/>
                  </a:lnTo>
                  <a:lnTo>
                    <a:pt x="120" y="53"/>
                  </a:lnTo>
                  <a:lnTo>
                    <a:pt x="86" y="63"/>
                  </a:lnTo>
                  <a:lnTo>
                    <a:pt x="43" y="29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200">
                <a:highlight>
                  <a:srgbClr val="C3D69B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5B5B1ABF-BCBE-4405-9705-12A48FD3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263" y="1749425"/>
              <a:ext cx="1257300" cy="1149350"/>
            </a:xfrm>
            <a:custGeom>
              <a:avLst/>
              <a:gdLst>
                <a:gd name="T0" fmla="*/ 2147483647 w 836"/>
                <a:gd name="T1" fmla="*/ 2147483647 h 764"/>
                <a:gd name="T2" fmla="*/ 2147483647 w 836"/>
                <a:gd name="T3" fmla="*/ 2147483647 h 764"/>
                <a:gd name="T4" fmla="*/ 2147483647 w 836"/>
                <a:gd name="T5" fmla="*/ 2147483647 h 764"/>
                <a:gd name="T6" fmla="*/ 2147483647 w 836"/>
                <a:gd name="T7" fmla="*/ 2147483647 h 764"/>
                <a:gd name="T8" fmla="*/ 2147483647 w 836"/>
                <a:gd name="T9" fmla="*/ 2147483647 h 764"/>
                <a:gd name="T10" fmla="*/ 2147483647 w 836"/>
                <a:gd name="T11" fmla="*/ 2147483647 h 764"/>
                <a:gd name="T12" fmla="*/ 2147483647 w 836"/>
                <a:gd name="T13" fmla="*/ 2147483647 h 764"/>
                <a:gd name="T14" fmla="*/ 2147483647 w 836"/>
                <a:gd name="T15" fmla="*/ 2147483647 h 764"/>
                <a:gd name="T16" fmla="*/ 2147483647 w 836"/>
                <a:gd name="T17" fmla="*/ 2147483647 h 764"/>
                <a:gd name="T18" fmla="*/ 2147483647 w 836"/>
                <a:gd name="T19" fmla="*/ 2147483647 h 764"/>
                <a:gd name="T20" fmla="*/ 2147483647 w 836"/>
                <a:gd name="T21" fmla="*/ 2147483647 h 764"/>
                <a:gd name="T22" fmla="*/ 0 w 836"/>
                <a:gd name="T23" fmla="*/ 2147483647 h 764"/>
                <a:gd name="T24" fmla="*/ 2147483647 w 836"/>
                <a:gd name="T25" fmla="*/ 2147483647 h 764"/>
                <a:gd name="T26" fmla="*/ 2147483647 w 836"/>
                <a:gd name="T27" fmla="*/ 2147483647 h 764"/>
                <a:gd name="T28" fmla="*/ 2147483647 w 836"/>
                <a:gd name="T29" fmla="*/ 2147483647 h 764"/>
                <a:gd name="T30" fmla="*/ 2147483647 w 836"/>
                <a:gd name="T31" fmla="*/ 2147483647 h 764"/>
                <a:gd name="T32" fmla="*/ 2147483647 w 836"/>
                <a:gd name="T33" fmla="*/ 2147483647 h 764"/>
                <a:gd name="T34" fmla="*/ 2147483647 w 836"/>
                <a:gd name="T35" fmla="*/ 2147483647 h 764"/>
                <a:gd name="T36" fmla="*/ 2147483647 w 836"/>
                <a:gd name="T37" fmla="*/ 2147483647 h 764"/>
                <a:gd name="T38" fmla="*/ 2147483647 w 836"/>
                <a:gd name="T39" fmla="*/ 2147483647 h 764"/>
                <a:gd name="T40" fmla="*/ 2147483647 w 836"/>
                <a:gd name="T41" fmla="*/ 2147483647 h 764"/>
                <a:gd name="T42" fmla="*/ 2147483647 w 836"/>
                <a:gd name="T43" fmla="*/ 2147483647 h 764"/>
                <a:gd name="T44" fmla="*/ 2147483647 w 836"/>
                <a:gd name="T45" fmla="*/ 2147483647 h 764"/>
                <a:gd name="T46" fmla="*/ 2147483647 w 836"/>
                <a:gd name="T47" fmla="*/ 2147483647 h 764"/>
                <a:gd name="T48" fmla="*/ 2147483647 w 836"/>
                <a:gd name="T49" fmla="*/ 2147483647 h 764"/>
                <a:gd name="T50" fmla="*/ 2147483647 w 836"/>
                <a:gd name="T51" fmla="*/ 2147483647 h 764"/>
                <a:gd name="T52" fmla="*/ 2147483647 w 836"/>
                <a:gd name="T53" fmla="*/ 2147483647 h 764"/>
                <a:gd name="T54" fmla="*/ 2147483647 w 836"/>
                <a:gd name="T55" fmla="*/ 2147483647 h 764"/>
                <a:gd name="T56" fmla="*/ 2147483647 w 836"/>
                <a:gd name="T57" fmla="*/ 2147483647 h 764"/>
                <a:gd name="T58" fmla="*/ 2147483647 w 836"/>
                <a:gd name="T59" fmla="*/ 2147483647 h 764"/>
                <a:gd name="T60" fmla="*/ 2147483647 w 836"/>
                <a:gd name="T61" fmla="*/ 2147483647 h 764"/>
                <a:gd name="T62" fmla="*/ 2147483647 w 836"/>
                <a:gd name="T63" fmla="*/ 2147483647 h 764"/>
                <a:gd name="T64" fmla="*/ 2147483647 w 836"/>
                <a:gd name="T65" fmla="*/ 2147483647 h 764"/>
                <a:gd name="T66" fmla="*/ 2147483647 w 836"/>
                <a:gd name="T67" fmla="*/ 2147483647 h 764"/>
                <a:gd name="T68" fmla="*/ 2147483647 w 836"/>
                <a:gd name="T69" fmla="*/ 2147483647 h 764"/>
                <a:gd name="T70" fmla="*/ 2147483647 w 836"/>
                <a:gd name="T71" fmla="*/ 2147483647 h 764"/>
                <a:gd name="T72" fmla="*/ 2147483647 w 836"/>
                <a:gd name="T73" fmla="*/ 2147483647 h 764"/>
                <a:gd name="T74" fmla="*/ 2147483647 w 836"/>
                <a:gd name="T75" fmla="*/ 2147483647 h 764"/>
                <a:gd name="T76" fmla="*/ 2147483647 w 836"/>
                <a:gd name="T77" fmla="*/ 2147483647 h 764"/>
                <a:gd name="T78" fmla="*/ 2147483647 w 836"/>
                <a:gd name="T79" fmla="*/ 2147483647 h 764"/>
                <a:gd name="T80" fmla="*/ 2147483647 w 836"/>
                <a:gd name="T81" fmla="*/ 2147483647 h 764"/>
                <a:gd name="T82" fmla="*/ 2147483647 w 836"/>
                <a:gd name="T83" fmla="*/ 2147483647 h 764"/>
                <a:gd name="T84" fmla="*/ 2147483647 w 836"/>
                <a:gd name="T85" fmla="*/ 2147483647 h 764"/>
                <a:gd name="T86" fmla="*/ 2147483647 w 836"/>
                <a:gd name="T87" fmla="*/ 2147483647 h 764"/>
                <a:gd name="T88" fmla="*/ 2147483647 w 836"/>
                <a:gd name="T89" fmla="*/ 2147483647 h 764"/>
                <a:gd name="T90" fmla="*/ 2147483647 w 836"/>
                <a:gd name="T91" fmla="*/ 2147483647 h 764"/>
                <a:gd name="T92" fmla="*/ 2147483647 w 836"/>
                <a:gd name="T93" fmla="*/ 2147483647 h 764"/>
                <a:gd name="T94" fmla="*/ 2147483647 w 836"/>
                <a:gd name="T95" fmla="*/ 2147483647 h 764"/>
                <a:gd name="T96" fmla="*/ 2147483647 w 836"/>
                <a:gd name="T97" fmla="*/ 2147483647 h 764"/>
                <a:gd name="T98" fmla="*/ 2147483647 w 836"/>
                <a:gd name="T99" fmla="*/ 2147483647 h 764"/>
                <a:gd name="T100" fmla="*/ 2147483647 w 836"/>
                <a:gd name="T101" fmla="*/ 2147483647 h 764"/>
                <a:gd name="T102" fmla="*/ 2147483647 w 836"/>
                <a:gd name="T103" fmla="*/ 2147483647 h 764"/>
                <a:gd name="T104" fmla="*/ 2147483647 w 836"/>
                <a:gd name="T105" fmla="*/ 2147483647 h 764"/>
                <a:gd name="T106" fmla="*/ 2147483647 w 836"/>
                <a:gd name="T107" fmla="*/ 2147483647 h 764"/>
                <a:gd name="T108" fmla="*/ 2147483647 w 836"/>
                <a:gd name="T109" fmla="*/ 2147483647 h 764"/>
                <a:gd name="T110" fmla="*/ 2147483647 w 836"/>
                <a:gd name="T111" fmla="*/ 0 h 764"/>
                <a:gd name="T112" fmla="*/ 2147483647 w 836"/>
                <a:gd name="T113" fmla="*/ 2147483647 h 764"/>
                <a:gd name="T114" fmla="*/ 2147483647 w 836"/>
                <a:gd name="T115" fmla="*/ 2147483647 h 764"/>
                <a:gd name="T116" fmla="*/ 2147483647 w 836"/>
                <a:gd name="T117" fmla="*/ 2147483647 h 764"/>
                <a:gd name="T118" fmla="*/ 2147483647 w 836"/>
                <a:gd name="T119" fmla="*/ 2147483647 h 76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836" h="764">
                  <a:moveTo>
                    <a:pt x="370" y="28"/>
                  </a:moveTo>
                  <a:cubicBezTo>
                    <a:pt x="346" y="30"/>
                    <a:pt x="333" y="28"/>
                    <a:pt x="308" y="28"/>
                  </a:cubicBezTo>
                  <a:lnTo>
                    <a:pt x="274" y="108"/>
                  </a:lnTo>
                  <a:lnTo>
                    <a:pt x="292" y="142"/>
                  </a:lnTo>
                  <a:lnTo>
                    <a:pt x="264" y="196"/>
                  </a:lnTo>
                  <a:lnTo>
                    <a:pt x="206" y="254"/>
                  </a:lnTo>
                  <a:lnTo>
                    <a:pt x="176" y="324"/>
                  </a:lnTo>
                  <a:lnTo>
                    <a:pt x="110" y="370"/>
                  </a:lnTo>
                  <a:lnTo>
                    <a:pt x="116" y="460"/>
                  </a:lnTo>
                  <a:lnTo>
                    <a:pt x="66" y="524"/>
                  </a:lnTo>
                  <a:lnTo>
                    <a:pt x="6" y="522"/>
                  </a:lnTo>
                  <a:lnTo>
                    <a:pt x="0" y="582"/>
                  </a:lnTo>
                  <a:lnTo>
                    <a:pt x="18" y="614"/>
                  </a:lnTo>
                  <a:lnTo>
                    <a:pt x="28" y="668"/>
                  </a:lnTo>
                  <a:lnTo>
                    <a:pt x="40" y="722"/>
                  </a:lnTo>
                  <a:lnTo>
                    <a:pt x="126" y="746"/>
                  </a:lnTo>
                  <a:lnTo>
                    <a:pt x="166" y="754"/>
                  </a:lnTo>
                  <a:lnTo>
                    <a:pt x="188" y="762"/>
                  </a:lnTo>
                  <a:lnTo>
                    <a:pt x="252" y="682"/>
                  </a:lnTo>
                  <a:lnTo>
                    <a:pt x="230" y="620"/>
                  </a:lnTo>
                  <a:lnTo>
                    <a:pt x="236" y="592"/>
                  </a:lnTo>
                  <a:lnTo>
                    <a:pt x="258" y="594"/>
                  </a:lnTo>
                  <a:lnTo>
                    <a:pt x="318" y="636"/>
                  </a:lnTo>
                  <a:lnTo>
                    <a:pt x="366" y="646"/>
                  </a:lnTo>
                  <a:lnTo>
                    <a:pt x="394" y="656"/>
                  </a:lnTo>
                  <a:lnTo>
                    <a:pt x="404" y="688"/>
                  </a:lnTo>
                  <a:lnTo>
                    <a:pt x="466" y="672"/>
                  </a:lnTo>
                  <a:lnTo>
                    <a:pt x="486" y="690"/>
                  </a:lnTo>
                  <a:lnTo>
                    <a:pt x="522" y="720"/>
                  </a:lnTo>
                  <a:lnTo>
                    <a:pt x="564" y="698"/>
                  </a:lnTo>
                  <a:lnTo>
                    <a:pt x="590" y="730"/>
                  </a:lnTo>
                  <a:lnTo>
                    <a:pt x="624" y="764"/>
                  </a:lnTo>
                  <a:lnTo>
                    <a:pt x="698" y="742"/>
                  </a:lnTo>
                  <a:lnTo>
                    <a:pt x="742" y="700"/>
                  </a:lnTo>
                  <a:lnTo>
                    <a:pt x="734" y="654"/>
                  </a:lnTo>
                  <a:lnTo>
                    <a:pt x="744" y="628"/>
                  </a:lnTo>
                  <a:lnTo>
                    <a:pt x="786" y="634"/>
                  </a:lnTo>
                  <a:lnTo>
                    <a:pt x="836" y="628"/>
                  </a:lnTo>
                  <a:lnTo>
                    <a:pt x="830" y="578"/>
                  </a:lnTo>
                  <a:lnTo>
                    <a:pt x="784" y="540"/>
                  </a:lnTo>
                  <a:lnTo>
                    <a:pt x="758" y="486"/>
                  </a:lnTo>
                  <a:lnTo>
                    <a:pt x="748" y="440"/>
                  </a:lnTo>
                  <a:lnTo>
                    <a:pt x="750" y="394"/>
                  </a:lnTo>
                  <a:lnTo>
                    <a:pt x="756" y="354"/>
                  </a:lnTo>
                  <a:lnTo>
                    <a:pt x="752" y="326"/>
                  </a:lnTo>
                  <a:lnTo>
                    <a:pt x="714" y="290"/>
                  </a:lnTo>
                  <a:lnTo>
                    <a:pt x="710" y="272"/>
                  </a:lnTo>
                  <a:lnTo>
                    <a:pt x="736" y="236"/>
                  </a:lnTo>
                  <a:lnTo>
                    <a:pt x="736" y="214"/>
                  </a:lnTo>
                  <a:lnTo>
                    <a:pt x="700" y="168"/>
                  </a:lnTo>
                  <a:lnTo>
                    <a:pt x="674" y="120"/>
                  </a:lnTo>
                  <a:lnTo>
                    <a:pt x="690" y="60"/>
                  </a:lnTo>
                  <a:lnTo>
                    <a:pt x="668" y="46"/>
                  </a:lnTo>
                  <a:lnTo>
                    <a:pt x="632" y="32"/>
                  </a:lnTo>
                  <a:lnTo>
                    <a:pt x="612" y="6"/>
                  </a:lnTo>
                  <a:lnTo>
                    <a:pt x="578" y="0"/>
                  </a:lnTo>
                  <a:lnTo>
                    <a:pt x="520" y="14"/>
                  </a:lnTo>
                  <a:lnTo>
                    <a:pt x="472" y="32"/>
                  </a:lnTo>
                  <a:lnTo>
                    <a:pt x="426" y="32"/>
                  </a:lnTo>
                  <a:lnTo>
                    <a:pt x="370" y="2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200">
                <a:highlight>
                  <a:srgbClr val="FEFDFC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CB96BDC9-A173-47EE-88C6-14951C207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0838" y="2647950"/>
              <a:ext cx="1395412" cy="1314450"/>
            </a:xfrm>
            <a:custGeom>
              <a:avLst/>
              <a:gdLst>
                <a:gd name="T0" fmla="*/ 2147483647 w 928"/>
                <a:gd name="T1" fmla="*/ 2147483647 h 874"/>
                <a:gd name="T2" fmla="*/ 2147483647 w 928"/>
                <a:gd name="T3" fmla="*/ 2147483647 h 874"/>
                <a:gd name="T4" fmla="*/ 2147483647 w 928"/>
                <a:gd name="T5" fmla="*/ 2147483647 h 874"/>
                <a:gd name="T6" fmla="*/ 2147483647 w 928"/>
                <a:gd name="T7" fmla="*/ 2147483647 h 874"/>
                <a:gd name="T8" fmla="*/ 2147483647 w 928"/>
                <a:gd name="T9" fmla="*/ 2147483647 h 874"/>
                <a:gd name="T10" fmla="*/ 2147483647 w 928"/>
                <a:gd name="T11" fmla="*/ 2147483647 h 874"/>
                <a:gd name="T12" fmla="*/ 2147483647 w 928"/>
                <a:gd name="T13" fmla="*/ 2147483647 h 874"/>
                <a:gd name="T14" fmla="*/ 2147483647 w 928"/>
                <a:gd name="T15" fmla="*/ 2147483647 h 874"/>
                <a:gd name="T16" fmla="*/ 2147483647 w 928"/>
                <a:gd name="T17" fmla="*/ 2147483647 h 874"/>
                <a:gd name="T18" fmla="*/ 2147483647 w 928"/>
                <a:gd name="T19" fmla="*/ 2147483647 h 874"/>
                <a:gd name="T20" fmla="*/ 2147483647 w 928"/>
                <a:gd name="T21" fmla="*/ 2147483647 h 874"/>
                <a:gd name="T22" fmla="*/ 2147483647 w 928"/>
                <a:gd name="T23" fmla="*/ 2147483647 h 874"/>
                <a:gd name="T24" fmla="*/ 2147483647 w 928"/>
                <a:gd name="T25" fmla="*/ 2147483647 h 874"/>
                <a:gd name="T26" fmla="*/ 2147483647 w 928"/>
                <a:gd name="T27" fmla="*/ 2147483647 h 874"/>
                <a:gd name="T28" fmla="*/ 2147483647 w 928"/>
                <a:gd name="T29" fmla="*/ 2147483647 h 874"/>
                <a:gd name="T30" fmla="*/ 2147483647 w 928"/>
                <a:gd name="T31" fmla="*/ 2147483647 h 874"/>
                <a:gd name="T32" fmla="*/ 2147483647 w 928"/>
                <a:gd name="T33" fmla="*/ 2147483647 h 874"/>
                <a:gd name="T34" fmla="*/ 2147483647 w 928"/>
                <a:gd name="T35" fmla="*/ 2147483647 h 874"/>
                <a:gd name="T36" fmla="*/ 2147483647 w 928"/>
                <a:gd name="T37" fmla="*/ 2147483647 h 874"/>
                <a:gd name="T38" fmla="*/ 2147483647 w 928"/>
                <a:gd name="T39" fmla="*/ 2147483647 h 874"/>
                <a:gd name="T40" fmla="*/ 2147483647 w 928"/>
                <a:gd name="T41" fmla="*/ 2147483647 h 874"/>
                <a:gd name="T42" fmla="*/ 2147483647 w 928"/>
                <a:gd name="T43" fmla="*/ 2147483647 h 874"/>
                <a:gd name="T44" fmla="*/ 2147483647 w 928"/>
                <a:gd name="T45" fmla="*/ 2147483647 h 874"/>
                <a:gd name="T46" fmla="*/ 2147483647 w 928"/>
                <a:gd name="T47" fmla="*/ 2147483647 h 874"/>
                <a:gd name="T48" fmla="*/ 2147483647 w 928"/>
                <a:gd name="T49" fmla="*/ 2147483647 h 874"/>
                <a:gd name="T50" fmla="*/ 2147483647 w 928"/>
                <a:gd name="T51" fmla="*/ 2147483647 h 874"/>
                <a:gd name="T52" fmla="*/ 2147483647 w 928"/>
                <a:gd name="T53" fmla="*/ 0 h 874"/>
                <a:gd name="T54" fmla="*/ 2147483647 w 928"/>
                <a:gd name="T55" fmla="*/ 2147483647 h 874"/>
                <a:gd name="T56" fmla="*/ 2147483647 w 928"/>
                <a:gd name="T57" fmla="*/ 2147483647 h 874"/>
                <a:gd name="T58" fmla="*/ 2147483647 w 928"/>
                <a:gd name="T59" fmla="*/ 2147483647 h 874"/>
                <a:gd name="T60" fmla="*/ 2147483647 w 928"/>
                <a:gd name="T61" fmla="*/ 2147483647 h 874"/>
                <a:gd name="T62" fmla="*/ 2147483647 w 928"/>
                <a:gd name="T63" fmla="*/ 2147483647 h 874"/>
                <a:gd name="T64" fmla="*/ 2147483647 w 928"/>
                <a:gd name="T65" fmla="*/ 2147483647 h 874"/>
                <a:gd name="T66" fmla="*/ 2147483647 w 928"/>
                <a:gd name="T67" fmla="*/ 2147483647 h 874"/>
                <a:gd name="T68" fmla="*/ 2147483647 w 928"/>
                <a:gd name="T69" fmla="*/ 2147483647 h 874"/>
                <a:gd name="T70" fmla="*/ 2147483647 w 928"/>
                <a:gd name="T71" fmla="*/ 2147483647 h 874"/>
                <a:gd name="T72" fmla="*/ 2147483647 w 928"/>
                <a:gd name="T73" fmla="*/ 2147483647 h 874"/>
                <a:gd name="T74" fmla="*/ 2147483647 w 928"/>
                <a:gd name="T75" fmla="*/ 2147483647 h 87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928" h="874">
                  <a:moveTo>
                    <a:pt x="854" y="210"/>
                  </a:moveTo>
                  <a:lnTo>
                    <a:pt x="856" y="246"/>
                  </a:lnTo>
                  <a:lnTo>
                    <a:pt x="872" y="282"/>
                  </a:lnTo>
                  <a:lnTo>
                    <a:pt x="858" y="316"/>
                  </a:lnTo>
                  <a:lnTo>
                    <a:pt x="850" y="376"/>
                  </a:lnTo>
                  <a:lnTo>
                    <a:pt x="822" y="424"/>
                  </a:lnTo>
                  <a:lnTo>
                    <a:pt x="782" y="498"/>
                  </a:lnTo>
                  <a:lnTo>
                    <a:pt x="780" y="556"/>
                  </a:lnTo>
                  <a:lnTo>
                    <a:pt x="760" y="554"/>
                  </a:lnTo>
                  <a:lnTo>
                    <a:pt x="700" y="482"/>
                  </a:lnTo>
                  <a:lnTo>
                    <a:pt x="672" y="486"/>
                  </a:lnTo>
                  <a:lnTo>
                    <a:pt x="660" y="522"/>
                  </a:lnTo>
                  <a:lnTo>
                    <a:pt x="612" y="528"/>
                  </a:lnTo>
                  <a:lnTo>
                    <a:pt x="584" y="530"/>
                  </a:lnTo>
                  <a:lnTo>
                    <a:pt x="582" y="606"/>
                  </a:lnTo>
                  <a:lnTo>
                    <a:pt x="628" y="662"/>
                  </a:lnTo>
                  <a:lnTo>
                    <a:pt x="630" y="704"/>
                  </a:lnTo>
                  <a:lnTo>
                    <a:pt x="580" y="738"/>
                  </a:lnTo>
                  <a:lnTo>
                    <a:pt x="496" y="746"/>
                  </a:lnTo>
                  <a:lnTo>
                    <a:pt x="428" y="732"/>
                  </a:lnTo>
                  <a:lnTo>
                    <a:pt x="400" y="754"/>
                  </a:lnTo>
                  <a:lnTo>
                    <a:pt x="356" y="786"/>
                  </a:lnTo>
                  <a:lnTo>
                    <a:pt x="320" y="826"/>
                  </a:lnTo>
                  <a:lnTo>
                    <a:pt x="278" y="860"/>
                  </a:lnTo>
                  <a:lnTo>
                    <a:pt x="236" y="874"/>
                  </a:lnTo>
                  <a:lnTo>
                    <a:pt x="176" y="852"/>
                  </a:lnTo>
                  <a:lnTo>
                    <a:pt x="166" y="786"/>
                  </a:lnTo>
                  <a:lnTo>
                    <a:pt x="124" y="750"/>
                  </a:lnTo>
                  <a:lnTo>
                    <a:pt x="54" y="766"/>
                  </a:lnTo>
                  <a:lnTo>
                    <a:pt x="14" y="750"/>
                  </a:lnTo>
                  <a:lnTo>
                    <a:pt x="0" y="706"/>
                  </a:lnTo>
                  <a:lnTo>
                    <a:pt x="58" y="688"/>
                  </a:lnTo>
                  <a:lnTo>
                    <a:pt x="92" y="680"/>
                  </a:lnTo>
                  <a:lnTo>
                    <a:pt x="84" y="642"/>
                  </a:lnTo>
                  <a:lnTo>
                    <a:pt x="48" y="610"/>
                  </a:lnTo>
                  <a:lnTo>
                    <a:pt x="52" y="568"/>
                  </a:lnTo>
                  <a:lnTo>
                    <a:pt x="66" y="540"/>
                  </a:lnTo>
                  <a:lnTo>
                    <a:pt x="54" y="500"/>
                  </a:lnTo>
                  <a:lnTo>
                    <a:pt x="84" y="474"/>
                  </a:lnTo>
                  <a:lnTo>
                    <a:pt x="114" y="468"/>
                  </a:lnTo>
                  <a:lnTo>
                    <a:pt x="128" y="444"/>
                  </a:lnTo>
                  <a:lnTo>
                    <a:pt x="136" y="418"/>
                  </a:lnTo>
                  <a:lnTo>
                    <a:pt x="216" y="410"/>
                  </a:lnTo>
                  <a:lnTo>
                    <a:pt x="186" y="324"/>
                  </a:lnTo>
                  <a:lnTo>
                    <a:pt x="184" y="262"/>
                  </a:lnTo>
                  <a:lnTo>
                    <a:pt x="172" y="230"/>
                  </a:lnTo>
                  <a:lnTo>
                    <a:pt x="112" y="224"/>
                  </a:lnTo>
                  <a:lnTo>
                    <a:pt x="68" y="236"/>
                  </a:lnTo>
                  <a:lnTo>
                    <a:pt x="58" y="212"/>
                  </a:lnTo>
                  <a:lnTo>
                    <a:pt x="72" y="168"/>
                  </a:lnTo>
                  <a:lnTo>
                    <a:pt x="84" y="168"/>
                  </a:lnTo>
                  <a:lnTo>
                    <a:pt x="158" y="86"/>
                  </a:lnTo>
                  <a:lnTo>
                    <a:pt x="132" y="22"/>
                  </a:lnTo>
                  <a:lnTo>
                    <a:pt x="136" y="0"/>
                  </a:lnTo>
                  <a:lnTo>
                    <a:pt x="166" y="8"/>
                  </a:lnTo>
                  <a:lnTo>
                    <a:pt x="222" y="50"/>
                  </a:lnTo>
                  <a:lnTo>
                    <a:pt x="284" y="62"/>
                  </a:lnTo>
                  <a:lnTo>
                    <a:pt x="304" y="102"/>
                  </a:lnTo>
                  <a:lnTo>
                    <a:pt x="362" y="82"/>
                  </a:lnTo>
                  <a:lnTo>
                    <a:pt x="420" y="132"/>
                  </a:lnTo>
                  <a:lnTo>
                    <a:pt x="462" y="108"/>
                  </a:lnTo>
                  <a:lnTo>
                    <a:pt x="522" y="176"/>
                  </a:lnTo>
                  <a:lnTo>
                    <a:pt x="598" y="146"/>
                  </a:lnTo>
                  <a:lnTo>
                    <a:pt x="652" y="94"/>
                  </a:lnTo>
                  <a:lnTo>
                    <a:pt x="638" y="56"/>
                  </a:lnTo>
                  <a:lnTo>
                    <a:pt x="642" y="36"/>
                  </a:lnTo>
                  <a:lnTo>
                    <a:pt x="692" y="44"/>
                  </a:lnTo>
                  <a:lnTo>
                    <a:pt x="726" y="64"/>
                  </a:lnTo>
                  <a:lnTo>
                    <a:pt x="728" y="120"/>
                  </a:lnTo>
                  <a:lnTo>
                    <a:pt x="772" y="114"/>
                  </a:lnTo>
                  <a:lnTo>
                    <a:pt x="814" y="82"/>
                  </a:lnTo>
                  <a:lnTo>
                    <a:pt x="864" y="104"/>
                  </a:lnTo>
                  <a:lnTo>
                    <a:pt x="882" y="140"/>
                  </a:lnTo>
                  <a:lnTo>
                    <a:pt x="928" y="138"/>
                  </a:lnTo>
                  <a:lnTo>
                    <a:pt x="916" y="174"/>
                  </a:lnTo>
                  <a:lnTo>
                    <a:pt x="854" y="21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200" dirty="0">
                <a:highlight>
                  <a:srgbClr val="C3D69B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82E7ADF5-C094-49DF-909F-025307B2B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88" y="1743076"/>
              <a:ext cx="857250" cy="1146175"/>
            </a:xfrm>
            <a:custGeom>
              <a:avLst/>
              <a:gdLst>
                <a:gd name="T0" fmla="*/ 2147483647 w 570"/>
                <a:gd name="T1" fmla="*/ 2147483647 h 762"/>
                <a:gd name="T2" fmla="*/ 2147483647 w 570"/>
                <a:gd name="T3" fmla="*/ 2147483647 h 762"/>
                <a:gd name="T4" fmla="*/ 2147483647 w 570"/>
                <a:gd name="T5" fmla="*/ 2147483647 h 762"/>
                <a:gd name="T6" fmla="*/ 2147483647 w 570"/>
                <a:gd name="T7" fmla="*/ 2147483647 h 762"/>
                <a:gd name="T8" fmla="*/ 2147483647 w 570"/>
                <a:gd name="T9" fmla="*/ 2147483647 h 762"/>
                <a:gd name="T10" fmla="*/ 2147483647 w 570"/>
                <a:gd name="T11" fmla="*/ 0 h 762"/>
                <a:gd name="T12" fmla="*/ 2147483647 w 570"/>
                <a:gd name="T13" fmla="*/ 2147483647 h 762"/>
                <a:gd name="T14" fmla="*/ 2147483647 w 570"/>
                <a:gd name="T15" fmla="*/ 2147483647 h 762"/>
                <a:gd name="T16" fmla="*/ 2147483647 w 570"/>
                <a:gd name="T17" fmla="*/ 2147483647 h 762"/>
                <a:gd name="T18" fmla="*/ 0 w 570"/>
                <a:gd name="T19" fmla="*/ 2147483647 h 762"/>
                <a:gd name="T20" fmla="*/ 2147483647 w 570"/>
                <a:gd name="T21" fmla="*/ 2147483647 h 762"/>
                <a:gd name="T22" fmla="*/ 2147483647 w 570"/>
                <a:gd name="T23" fmla="*/ 2147483647 h 762"/>
                <a:gd name="T24" fmla="*/ 2147483647 w 570"/>
                <a:gd name="T25" fmla="*/ 2147483647 h 762"/>
                <a:gd name="T26" fmla="*/ 2147483647 w 570"/>
                <a:gd name="T27" fmla="*/ 2147483647 h 762"/>
                <a:gd name="T28" fmla="*/ 2147483647 w 570"/>
                <a:gd name="T29" fmla="*/ 2147483647 h 762"/>
                <a:gd name="T30" fmla="*/ 2147483647 w 570"/>
                <a:gd name="T31" fmla="*/ 2147483647 h 762"/>
                <a:gd name="T32" fmla="*/ 2147483647 w 570"/>
                <a:gd name="T33" fmla="*/ 2147483647 h 762"/>
                <a:gd name="T34" fmla="*/ 2147483647 w 570"/>
                <a:gd name="T35" fmla="*/ 2147483647 h 762"/>
                <a:gd name="T36" fmla="*/ 2147483647 w 570"/>
                <a:gd name="T37" fmla="*/ 2147483647 h 762"/>
                <a:gd name="T38" fmla="*/ 2147483647 w 570"/>
                <a:gd name="T39" fmla="*/ 2147483647 h 762"/>
                <a:gd name="T40" fmla="*/ 2147483647 w 570"/>
                <a:gd name="T41" fmla="*/ 2147483647 h 762"/>
                <a:gd name="T42" fmla="*/ 2147483647 w 570"/>
                <a:gd name="T43" fmla="*/ 2147483647 h 762"/>
                <a:gd name="T44" fmla="*/ 2147483647 w 570"/>
                <a:gd name="T45" fmla="*/ 2147483647 h 762"/>
                <a:gd name="T46" fmla="*/ 2147483647 w 570"/>
                <a:gd name="T47" fmla="*/ 2147483647 h 762"/>
                <a:gd name="T48" fmla="*/ 2147483647 w 570"/>
                <a:gd name="T49" fmla="*/ 2147483647 h 762"/>
                <a:gd name="T50" fmla="*/ 2147483647 w 570"/>
                <a:gd name="T51" fmla="*/ 2147483647 h 762"/>
                <a:gd name="T52" fmla="*/ 2147483647 w 570"/>
                <a:gd name="T53" fmla="*/ 2147483647 h 762"/>
                <a:gd name="T54" fmla="*/ 2147483647 w 570"/>
                <a:gd name="T55" fmla="*/ 2147483647 h 762"/>
                <a:gd name="T56" fmla="*/ 2147483647 w 570"/>
                <a:gd name="T57" fmla="*/ 2147483647 h 762"/>
                <a:gd name="T58" fmla="*/ 2147483647 w 570"/>
                <a:gd name="T59" fmla="*/ 2147483647 h 762"/>
                <a:gd name="T60" fmla="*/ 2147483647 w 570"/>
                <a:gd name="T61" fmla="*/ 2147483647 h 762"/>
                <a:gd name="T62" fmla="*/ 2147483647 w 570"/>
                <a:gd name="T63" fmla="*/ 2147483647 h 762"/>
                <a:gd name="T64" fmla="*/ 2147483647 w 570"/>
                <a:gd name="T65" fmla="*/ 2147483647 h 762"/>
                <a:gd name="T66" fmla="*/ 2147483647 w 570"/>
                <a:gd name="T67" fmla="*/ 2147483647 h 762"/>
                <a:gd name="T68" fmla="*/ 2147483647 w 570"/>
                <a:gd name="T69" fmla="*/ 2147483647 h 762"/>
                <a:gd name="T70" fmla="*/ 2147483647 w 570"/>
                <a:gd name="T71" fmla="*/ 2147483647 h 762"/>
                <a:gd name="T72" fmla="*/ 2147483647 w 570"/>
                <a:gd name="T73" fmla="*/ 2147483647 h 762"/>
                <a:gd name="T74" fmla="*/ 2147483647 w 570"/>
                <a:gd name="T75" fmla="*/ 2147483647 h 762"/>
                <a:gd name="T76" fmla="*/ 2147483647 w 570"/>
                <a:gd name="T77" fmla="*/ 2147483647 h 762"/>
                <a:gd name="T78" fmla="*/ 2147483647 w 570"/>
                <a:gd name="T79" fmla="*/ 2147483647 h 762"/>
                <a:gd name="T80" fmla="*/ 2147483647 w 570"/>
                <a:gd name="T81" fmla="*/ 2147483647 h 762"/>
                <a:gd name="T82" fmla="*/ 2147483647 w 570"/>
                <a:gd name="T83" fmla="*/ 2147483647 h 762"/>
                <a:gd name="T84" fmla="*/ 2147483647 w 570"/>
                <a:gd name="T85" fmla="*/ 2147483647 h 762"/>
                <a:gd name="T86" fmla="*/ 2147483647 w 570"/>
                <a:gd name="T87" fmla="*/ 2147483647 h 762"/>
                <a:gd name="T88" fmla="*/ 2147483647 w 570"/>
                <a:gd name="T89" fmla="*/ 2147483647 h 76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570" h="762">
                  <a:moveTo>
                    <a:pt x="494" y="38"/>
                  </a:moveTo>
                  <a:cubicBezTo>
                    <a:pt x="475" y="47"/>
                    <a:pt x="452" y="44"/>
                    <a:pt x="432" y="44"/>
                  </a:cubicBezTo>
                  <a:lnTo>
                    <a:pt x="338" y="56"/>
                  </a:lnTo>
                  <a:lnTo>
                    <a:pt x="268" y="34"/>
                  </a:lnTo>
                  <a:lnTo>
                    <a:pt x="172" y="34"/>
                  </a:lnTo>
                  <a:lnTo>
                    <a:pt x="84" y="0"/>
                  </a:lnTo>
                  <a:lnTo>
                    <a:pt x="38" y="28"/>
                  </a:lnTo>
                  <a:lnTo>
                    <a:pt x="10" y="60"/>
                  </a:lnTo>
                  <a:lnTo>
                    <a:pt x="20" y="66"/>
                  </a:lnTo>
                  <a:lnTo>
                    <a:pt x="0" y="126"/>
                  </a:lnTo>
                  <a:lnTo>
                    <a:pt x="60" y="216"/>
                  </a:lnTo>
                  <a:lnTo>
                    <a:pt x="60" y="256"/>
                  </a:lnTo>
                  <a:lnTo>
                    <a:pt x="36" y="278"/>
                  </a:lnTo>
                  <a:lnTo>
                    <a:pt x="80" y="328"/>
                  </a:lnTo>
                  <a:lnTo>
                    <a:pt x="80" y="370"/>
                  </a:lnTo>
                  <a:lnTo>
                    <a:pt x="74" y="448"/>
                  </a:lnTo>
                  <a:lnTo>
                    <a:pt x="108" y="540"/>
                  </a:lnTo>
                  <a:lnTo>
                    <a:pt x="152" y="580"/>
                  </a:lnTo>
                  <a:lnTo>
                    <a:pt x="160" y="642"/>
                  </a:lnTo>
                  <a:lnTo>
                    <a:pt x="122" y="644"/>
                  </a:lnTo>
                  <a:lnTo>
                    <a:pt x="156" y="666"/>
                  </a:lnTo>
                  <a:lnTo>
                    <a:pt x="152" y="708"/>
                  </a:lnTo>
                  <a:lnTo>
                    <a:pt x="188" y="708"/>
                  </a:lnTo>
                  <a:lnTo>
                    <a:pt x="238" y="674"/>
                  </a:lnTo>
                  <a:lnTo>
                    <a:pt x="298" y="708"/>
                  </a:lnTo>
                  <a:lnTo>
                    <a:pt x="308" y="736"/>
                  </a:lnTo>
                  <a:lnTo>
                    <a:pt x="356" y="736"/>
                  </a:lnTo>
                  <a:lnTo>
                    <a:pt x="352" y="762"/>
                  </a:lnTo>
                  <a:lnTo>
                    <a:pt x="396" y="726"/>
                  </a:lnTo>
                  <a:lnTo>
                    <a:pt x="406" y="660"/>
                  </a:lnTo>
                  <a:lnTo>
                    <a:pt x="474" y="712"/>
                  </a:lnTo>
                  <a:lnTo>
                    <a:pt x="490" y="654"/>
                  </a:lnTo>
                  <a:lnTo>
                    <a:pt x="462" y="530"/>
                  </a:lnTo>
                  <a:lnTo>
                    <a:pt x="476" y="524"/>
                  </a:lnTo>
                  <a:lnTo>
                    <a:pt x="432" y="474"/>
                  </a:lnTo>
                  <a:lnTo>
                    <a:pt x="440" y="348"/>
                  </a:lnTo>
                  <a:lnTo>
                    <a:pt x="476" y="312"/>
                  </a:lnTo>
                  <a:lnTo>
                    <a:pt x="500" y="274"/>
                  </a:lnTo>
                  <a:lnTo>
                    <a:pt x="512" y="236"/>
                  </a:lnTo>
                  <a:lnTo>
                    <a:pt x="550" y="210"/>
                  </a:lnTo>
                  <a:lnTo>
                    <a:pt x="562" y="200"/>
                  </a:lnTo>
                  <a:lnTo>
                    <a:pt x="570" y="98"/>
                  </a:lnTo>
                  <a:lnTo>
                    <a:pt x="544" y="60"/>
                  </a:lnTo>
                  <a:lnTo>
                    <a:pt x="508" y="36"/>
                  </a:lnTo>
                  <a:lnTo>
                    <a:pt x="494" y="3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200">
                <a:highlight>
                  <a:srgbClr val="FEFDFC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76" name="Freeform 25">
              <a:extLst>
                <a:ext uri="{FF2B5EF4-FFF2-40B4-BE49-F238E27FC236}">
                  <a16:creationId xmlns:a16="http://schemas.microsoft.com/office/drawing/2014/main" id="{53CF99F9-496F-4719-BAC9-F9DF70998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964" y="3060701"/>
              <a:ext cx="2725737" cy="1260475"/>
            </a:xfrm>
            <a:custGeom>
              <a:avLst/>
              <a:gdLst>
                <a:gd name="T0" fmla="*/ 2147483647 w 1812"/>
                <a:gd name="T1" fmla="*/ 2147483647 h 838"/>
                <a:gd name="T2" fmla="*/ 2147483647 w 1812"/>
                <a:gd name="T3" fmla="*/ 2147483647 h 838"/>
                <a:gd name="T4" fmla="*/ 2147483647 w 1812"/>
                <a:gd name="T5" fmla="*/ 2147483647 h 838"/>
                <a:gd name="T6" fmla="*/ 0 w 1812"/>
                <a:gd name="T7" fmla="*/ 2147483647 h 838"/>
                <a:gd name="T8" fmla="*/ 2147483647 w 1812"/>
                <a:gd name="T9" fmla="*/ 2147483647 h 838"/>
                <a:gd name="T10" fmla="*/ 2147483647 w 1812"/>
                <a:gd name="T11" fmla="*/ 2147483647 h 838"/>
                <a:gd name="T12" fmla="*/ 2147483647 w 1812"/>
                <a:gd name="T13" fmla="*/ 2147483647 h 838"/>
                <a:gd name="T14" fmla="*/ 2147483647 w 1812"/>
                <a:gd name="T15" fmla="*/ 2147483647 h 838"/>
                <a:gd name="T16" fmla="*/ 2147483647 w 1812"/>
                <a:gd name="T17" fmla="*/ 2147483647 h 838"/>
                <a:gd name="T18" fmla="*/ 2147483647 w 1812"/>
                <a:gd name="T19" fmla="*/ 2147483647 h 838"/>
                <a:gd name="T20" fmla="*/ 2147483647 w 1812"/>
                <a:gd name="T21" fmla="*/ 2147483647 h 838"/>
                <a:gd name="T22" fmla="*/ 2147483647 w 1812"/>
                <a:gd name="T23" fmla="*/ 2147483647 h 838"/>
                <a:gd name="T24" fmla="*/ 2147483647 w 1812"/>
                <a:gd name="T25" fmla="*/ 2147483647 h 838"/>
                <a:gd name="T26" fmla="*/ 2147483647 w 1812"/>
                <a:gd name="T27" fmla="*/ 2147483647 h 838"/>
                <a:gd name="T28" fmla="*/ 2147483647 w 1812"/>
                <a:gd name="T29" fmla="*/ 2147483647 h 838"/>
                <a:gd name="T30" fmla="*/ 2147483647 w 1812"/>
                <a:gd name="T31" fmla="*/ 2147483647 h 838"/>
                <a:gd name="T32" fmla="*/ 2147483647 w 1812"/>
                <a:gd name="T33" fmla="*/ 2147483647 h 838"/>
                <a:gd name="T34" fmla="*/ 2147483647 w 1812"/>
                <a:gd name="T35" fmla="*/ 2147483647 h 838"/>
                <a:gd name="T36" fmla="*/ 2147483647 w 1812"/>
                <a:gd name="T37" fmla="*/ 2147483647 h 838"/>
                <a:gd name="T38" fmla="*/ 2147483647 w 1812"/>
                <a:gd name="T39" fmla="*/ 2147483647 h 838"/>
                <a:gd name="T40" fmla="*/ 2147483647 w 1812"/>
                <a:gd name="T41" fmla="*/ 2147483647 h 838"/>
                <a:gd name="T42" fmla="*/ 2147483647 w 1812"/>
                <a:gd name="T43" fmla="*/ 2147483647 h 838"/>
                <a:gd name="T44" fmla="*/ 2147483647 w 1812"/>
                <a:gd name="T45" fmla="*/ 2147483647 h 838"/>
                <a:gd name="T46" fmla="*/ 2147483647 w 1812"/>
                <a:gd name="T47" fmla="*/ 2147483647 h 838"/>
                <a:gd name="T48" fmla="*/ 2147483647 w 1812"/>
                <a:gd name="T49" fmla="*/ 2147483647 h 838"/>
                <a:gd name="T50" fmla="*/ 2147483647 w 1812"/>
                <a:gd name="T51" fmla="*/ 2147483647 h 838"/>
                <a:gd name="T52" fmla="*/ 2147483647 w 1812"/>
                <a:gd name="T53" fmla="*/ 2147483647 h 838"/>
                <a:gd name="T54" fmla="*/ 2147483647 w 1812"/>
                <a:gd name="T55" fmla="*/ 2147483647 h 838"/>
                <a:gd name="T56" fmla="*/ 2147483647 w 1812"/>
                <a:gd name="T57" fmla="*/ 2147483647 h 838"/>
                <a:gd name="T58" fmla="*/ 2147483647 w 1812"/>
                <a:gd name="T59" fmla="*/ 2147483647 h 838"/>
                <a:gd name="T60" fmla="*/ 2147483647 w 1812"/>
                <a:gd name="T61" fmla="*/ 2147483647 h 838"/>
                <a:gd name="T62" fmla="*/ 2147483647 w 1812"/>
                <a:gd name="T63" fmla="*/ 2147483647 h 838"/>
                <a:gd name="T64" fmla="*/ 2147483647 w 1812"/>
                <a:gd name="T65" fmla="*/ 2147483647 h 838"/>
                <a:gd name="T66" fmla="*/ 2147483647 w 1812"/>
                <a:gd name="T67" fmla="*/ 2147483647 h 838"/>
                <a:gd name="T68" fmla="*/ 2147483647 w 1812"/>
                <a:gd name="T69" fmla="*/ 2147483647 h 838"/>
                <a:gd name="T70" fmla="*/ 2147483647 w 1812"/>
                <a:gd name="T71" fmla="*/ 2147483647 h 838"/>
                <a:gd name="T72" fmla="*/ 2147483647 w 1812"/>
                <a:gd name="T73" fmla="*/ 2147483647 h 838"/>
                <a:gd name="T74" fmla="*/ 2147483647 w 1812"/>
                <a:gd name="T75" fmla="*/ 2147483647 h 838"/>
                <a:gd name="T76" fmla="*/ 2147483647 w 1812"/>
                <a:gd name="T77" fmla="*/ 2147483647 h 838"/>
                <a:gd name="T78" fmla="*/ 2147483647 w 1812"/>
                <a:gd name="T79" fmla="*/ 2147483647 h 83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812" h="838">
                  <a:moveTo>
                    <a:pt x="330" y="784"/>
                  </a:moveTo>
                  <a:lnTo>
                    <a:pt x="266" y="772"/>
                  </a:lnTo>
                  <a:lnTo>
                    <a:pt x="216" y="708"/>
                  </a:lnTo>
                  <a:lnTo>
                    <a:pt x="138" y="688"/>
                  </a:lnTo>
                  <a:lnTo>
                    <a:pt x="108" y="672"/>
                  </a:lnTo>
                  <a:lnTo>
                    <a:pt x="62" y="704"/>
                  </a:lnTo>
                  <a:lnTo>
                    <a:pt x="10" y="670"/>
                  </a:lnTo>
                  <a:lnTo>
                    <a:pt x="0" y="648"/>
                  </a:lnTo>
                  <a:lnTo>
                    <a:pt x="12" y="578"/>
                  </a:lnTo>
                  <a:lnTo>
                    <a:pt x="8" y="518"/>
                  </a:lnTo>
                  <a:lnTo>
                    <a:pt x="2" y="494"/>
                  </a:lnTo>
                  <a:lnTo>
                    <a:pt x="46" y="488"/>
                  </a:lnTo>
                  <a:lnTo>
                    <a:pt x="76" y="512"/>
                  </a:lnTo>
                  <a:lnTo>
                    <a:pt x="96" y="588"/>
                  </a:lnTo>
                  <a:lnTo>
                    <a:pt x="160" y="608"/>
                  </a:lnTo>
                  <a:lnTo>
                    <a:pt x="230" y="580"/>
                  </a:lnTo>
                  <a:lnTo>
                    <a:pt x="296" y="508"/>
                  </a:lnTo>
                  <a:lnTo>
                    <a:pt x="354" y="468"/>
                  </a:lnTo>
                  <a:lnTo>
                    <a:pt x="430" y="480"/>
                  </a:lnTo>
                  <a:lnTo>
                    <a:pt x="518" y="470"/>
                  </a:lnTo>
                  <a:lnTo>
                    <a:pt x="566" y="430"/>
                  </a:lnTo>
                  <a:lnTo>
                    <a:pt x="562" y="378"/>
                  </a:lnTo>
                  <a:lnTo>
                    <a:pt x="516" y="332"/>
                  </a:lnTo>
                  <a:lnTo>
                    <a:pt x="520" y="266"/>
                  </a:lnTo>
                  <a:lnTo>
                    <a:pt x="586" y="258"/>
                  </a:lnTo>
                  <a:lnTo>
                    <a:pt x="606" y="218"/>
                  </a:lnTo>
                  <a:lnTo>
                    <a:pt x="630" y="218"/>
                  </a:lnTo>
                  <a:lnTo>
                    <a:pt x="682" y="290"/>
                  </a:lnTo>
                  <a:lnTo>
                    <a:pt x="716" y="284"/>
                  </a:lnTo>
                  <a:lnTo>
                    <a:pt x="712" y="222"/>
                  </a:lnTo>
                  <a:lnTo>
                    <a:pt x="788" y="98"/>
                  </a:lnTo>
                  <a:lnTo>
                    <a:pt x="800" y="16"/>
                  </a:lnTo>
                  <a:lnTo>
                    <a:pt x="846" y="0"/>
                  </a:lnTo>
                  <a:lnTo>
                    <a:pt x="900" y="88"/>
                  </a:lnTo>
                  <a:lnTo>
                    <a:pt x="1044" y="110"/>
                  </a:lnTo>
                  <a:lnTo>
                    <a:pt x="1090" y="142"/>
                  </a:lnTo>
                  <a:lnTo>
                    <a:pt x="1126" y="266"/>
                  </a:lnTo>
                  <a:lnTo>
                    <a:pt x="1190" y="286"/>
                  </a:lnTo>
                  <a:lnTo>
                    <a:pt x="1250" y="220"/>
                  </a:lnTo>
                  <a:lnTo>
                    <a:pt x="1306" y="166"/>
                  </a:lnTo>
                  <a:lnTo>
                    <a:pt x="1338" y="224"/>
                  </a:lnTo>
                  <a:lnTo>
                    <a:pt x="1396" y="262"/>
                  </a:lnTo>
                  <a:lnTo>
                    <a:pt x="1500" y="156"/>
                  </a:lnTo>
                  <a:lnTo>
                    <a:pt x="1522" y="130"/>
                  </a:lnTo>
                  <a:lnTo>
                    <a:pt x="1566" y="154"/>
                  </a:lnTo>
                  <a:lnTo>
                    <a:pt x="1652" y="122"/>
                  </a:lnTo>
                  <a:lnTo>
                    <a:pt x="1718" y="120"/>
                  </a:lnTo>
                  <a:lnTo>
                    <a:pt x="1798" y="160"/>
                  </a:lnTo>
                  <a:lnTo>
                    <a:pt x="1812" y="238"/>
                  </a:lnTo>
                  <a:lnTo>
                    <a:pt x="1786" y="290"/>
                  </a:lnTo>
                  <a:lnTo>
                    <a:pt x="1700" y="338"/>
                  </a:lnTo>
                  <a:lnTo>
                    <a:pt x="1690" y="414"/>
                  </a:lnTo>
                  <a:lnTo>
                    <a:pt x="1684" y="458"/>
                  </a:lnTo>
                  <a:lnTo>
                    <a:pt x="1608" y="466"/>
                  </a:lnTo>
                  <a:lnTo>
                    <a:pt x="1558" y="504"/>
                  </a:lnTo>
                  <a:lnTo>
                    <a:pt x="1526" y="546"/>
                  </a:lnTo>
                  <a:lnTo>
                    <a:pt x="1440" y="548"/>
                  </a:lnTo>
                  <a:lnTo>
                    <a:pt x="1310" y="566"/>
                  </a:lnTo>
                  <a:lnTo>
                    <a:pt x="1254" y="682"/>
                  </a:lnTo>
                  <a:lnTo>
                    <a:pt x="1082" y="596"/>
                  </a:lnTo>
                  <a:lnTo>
                    <a:pt x="1020" y="598"/>
                  </a:lnTo>
                  <a:lnTo>
                    <a:pt x="976" y="646"/>
                  </a:lnTo>
                  <a:lnTo>
                    <a:pt x="936" y="684"/>
                  </a:lnTo>
                  <a:lnTo>
                    <a:pt x="874" y="686"/>
                  </a:lnTo>
                  <a:lnTo>
                    <a:pt x="844" y="714"/>
                  </a:lnTo>
                  <a:lnTo>
                    <a:pt x="814" y="730"/>
                  </a:lnTo>
                  <a:lnTo>
                    <a:pt x="772" y="710"/>
                  </a:lnTo>
                  <a:lnTo>
                    <a:pt x="722" y="700"/>
                  </a:lnTo>
                  <a:lnTo>
                    <a:pt x="668" y="746"/>
                  </a:lnTo>
                  <a:lnTo>
                    <a:pt x="664" y="788"/>
                  </a:lnTo>
                  <a:lnTo>
                    <a:pt x="628" y="778"/>
                  </a:lnTo>
                  <a:lnTo>
                    <a:pt x="598" y="774"/>
                  </a:lnTo>
                  <a:lnTo>
                    <a:pt x="592" y="814"/>
                  </a:lnTo>
                  <a:lnTo>
                    <a:pt x="592" y="834"/>
                  </a:lnTo>
                  <a:lnTo>
                    <a:pt x="552" y="838"/>
                  </a:lnTo>
                  <a:lnTo>
                    <a:pt x="512" y="836"/>
                  </a:lnTo>
                  <a:lnTo>
                    <a:pt x="466" y="824"/>
                  </a:lnTo>
                  <a:lnTo>
                    <a:pt x="424" y="798"/>
                  </a:lnTo>
                  <a:lnTo>
                    <a:pt x="400" y="780"/>
                  </a:lnTo>
                  <a:lnTo>
                    <a:pt x="366" y="778"/>
                  </a:lnTo>
                  <a:lnTo>
                    <a:pt x="330" y="78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200" dirty="0">
                <a:highlight>
                  <a:srgbClr val="C3D69B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id="{A811D4B8-A5AE-4DBE-8C1C-A34C0BAB4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1" y="3968750"/>
              <a:ext cx="1419225" cy="1227138"/>
            </a:xfrm>
            <a:custGeom>
              <a:avLst/>
              <a:gdLst>
                <a:gd name="T0" fmla="*/ 2147483647 w 944"/>
                <a:gd name="T1" fmla="*/ 2147483647 h 816"/>
                <a:gd name="T2" fmla="*/ 2147483647 w 944"/>
                <a:gd name="T3" fmla="*/ 2147483647 h 816"/>
                <a:gd name="T4" fmla="*/ 0 w 944"/>
                <a:gd name="T5" fmla="*/ 2147483647 h 816"/>
                <a:gd name="T6" fmla="*/ 2147483647 w 944"/>
                <a:gd name="T7" fmla="*/ 2147483647 h 816"/>
                <a:gd name="T8" fmla="*/ 2147483647 w 944"/>
                <a:gd name="T9" fmla="*/ 2147483647 h 816"/>
                <a:gd name="T10" fmla="*/ 2147483647 w 944"/>
                <a:gd name="T11" fmla="*/ 2147483647 h 816"/>
                <a:gd name="T12" fmla="*/ 2147483647 w 944"/>
                <a:gd name="T13" fmla="*/ 2147483647 h 816"/>
                <a:gd name="T14" fmla="*/ 2147483647 w 944"/>
                <a:gd name="T15" fmla="*/ 2147483647 h 816"/>
                <a:gd name="T16" fmla="*/ 2147483647 w 944"/>
                <a:gd name="T17" fmla="*/ 2147483647 h 816"/>
                <a:gd name="T18" fmla="*/ 2147483647 w 944"/>
                <a:gd name="T19" fmla="*/ 2147483647 h 816"/>
                <a:gd name="T20" fmla="*/ 2147483647 w 944"/>
                <a:gd name="T21" fmla="*/ 2147483647 h 816"/>
                <a:gd name="T22" fmla="*/ 2147483647 w 944"/>
                <a:gd name="T23" fmla="*/ 2147483647 h 816"/>
                <a:gd name="T24" fmla="*/ 2147483647 w 944"/>
                <a:gd name="T25" fmla="*/ 2147483647 h 816"/>
                <a:gd name="T26" fmla="*/ 2147483647 w 944"/>
                <a:gd name="T27" fmla="*/ 2147483647 h 816"/>
                <a:gd name="T28" fmla="*/ 2147483647 w 944"/>
                <a:gd name="T29" fmla="*/ 2147483647 h 816"/>
                <a:gd name="T30" fmla="*/ 2147483647 w 944"/>
                <a:gd name="T31" fmla="*/ 0 h 816"/>
                <a:gd name="T32" fmla="*/ 2147483647 w 944"/>
                <a:gd name="T33" fmla="*/ 2147483647 h 816"/>
                <a:gd name="T34" fmla="*/ 2147483647 w 944"/>
                <a:gd name="T35" fmla="*/ 2147483647 h 816"/>
                <a:gd name="T36" fmla="*/ 2147483647 w 944"/>
                <a:gd name="T37" fmla="*/ 2147483647 h 816"/>
                <a:gd name="T38" fmla="*/ 2147483647 w 944"/>
                <a:gd name="T39" fmla="*/ 2147483647 h 816"/>
                <a:gd name="T40" fmla="*/ 2147483647 w 944"/>
                <a:gd name="T41" fmla="*/ 2147483647 h 816"/>
                <a:gd name="T42" fmla="*/ 2147483647 w 944"/>
                <a:gd name="T43" fmla="*/ 2147483647 h 816"/>
                <a:gd name="T44" fmla="*/ 2147483647 w 944"/>
                <a:gd name="T45" fmla="*/ 2147483647 h 816"/>
                <a:gd name="T46" fmla="*/ 2147483647 w 944"/>
                <a:gd name="T47" fmla="*/ 2147483647 h 816"/>
                <a:gd name="T48" fmla="*/ 2147483647 w 944"/>
                <a:gd name="T49" fmla="*/ 2147483647 h 816"/>
                <a:gd name="T50" fmla="*/ 2147483647 w 944"/>
                <a:gd name="T51" fmla="*/ 2147483647 h 816"/>
                <a:gd name="T52" fmla="*/ 2147483647 w 944"/>
                <a:gd name="T53" fmla="*/ 2147483647 h 816"/>
                <a:gd name="T54" fmla="*/ 2147483647 w 944"/>
                <a:gd name="T55" fmla="*/ 2147483647 h 816"/>
                <a:gd name="T56" fmla="*/ 2147483647 w 944"/>
                <a:gd name="T57" fmla="*/ 2147483647 h 816"/>
                <a:gd name="T58" fmla="*/ 2147483647 w 944"/>
                <a:gd name="T59" fmla="*/ 2147483647 h 816"/>
                <a:gd name="T60" fmla="*/ 2147483647 w 944"/>
                <a:gd name="T61" fmla="*/ 2147483647 h 816"/>
                <a:gd name="T62" fmla="*/ 2147483647 w 944"/>
                <a:gd name="T63" fmla="*/ 2147483647 h 816"/>
                <a:gd name="T64" fmla="*/ 2147483647 w 944"/>
                <a:gd name="T65" fmla="*/ 2147483647 h 816"/>
                <a:gd name="T66" fmla="*/ 2147483647 w 944"/>
                <a:gd name="T67" fmla="*/ 2147483647 h 816"/>
                <a:gd name="T68" fmla="*/ 2147483647 w 944"/>
                <a:gd name="T69" fmla="*/ 2147483647 h 816"/>
                <a:gd name="T70" fmla="*/ 2147483647 w 944"/>
                <a:gd name="T71" fmla="*/ 2147483647 h 816"/>
                <a:gd name="T72" fmla="*/ 2147483647 w 944"/>
                <a:gd name="T73" fmla="*/ 2147483647 h 816"/>
                <a:gd name="T74" fmla="*/ 2147483647 w 944"/>
                <a:gd name="T75" fmla="*/ 2147483647 h 816"/>
                <a:gd name="T76" fmla="*/ 2147483647 w 944"/>
                <a:gd name="T77" fmla="*/ 2147483647 h 816"/>
                <a:gd name="T78" fmla="*/ 2147483647 w 944"/>
                <a:gd name="T79" fmla="*/ 2147483647 h 816"/>
                <a:gd name="T80" fmla="*/ 2147483647 w 944"/>
                <a:gd name="T81" fmla="*/ 2147483647 h 816"/>
                <a:gd name="T82" fmla="*/ 2147483647 w 944"/>
                <a:gd name="T83" fmla="*/ 2147483647 h 816"/>
                <a:gd name="T84" fmla="*/ 2147483647 w 944"/>
                <a:gd name="T85" fmla="*/ 2147483647 h 816"/>
                <a:gd name="T86" fmla="*/ 2147483647 w 944"/>
                <a:gd name="T87" fmla="*/ 2147483647 h 816"/>
                <a:gd name="T88" fmla="*/ 2147483647 w 944"/>
                <a:gd name="T89" fmla="*/ 2147483647 h 816"/>
                <a:gd name="T90" fmla="*/ 2147483647 w 944"/>
                <a:gd name="T91" fmla="*/ 2147483647 h 816"/>
                <a:gd name="T92" fmla="*/ 2147483647 w 944"/>
                <a:gd name="T93" fmla="*/ 2147483647 h 816"/>
                <a:gd name="T94" fmla="*/ 2147483647 w 944"/>
                <a:gd name="T95" fmla="*/ 2147483647 h 816"/>
                <a:gd name="T96" fmla="*/ 2147483647 w 944"/>
                <a:gd name="T97" fmla="*/ 2147483647 h 816"/>
                <a:gd name="T98" fmla="*/ 2147483647 w 944"/>
                <a:gd name="T99" fmla="*/ 2147483647 h 816"/>
                <a:gd name="T100" fmla="*/ 2147483647 w 944"/>
                <a:gd name="T101" fmla="*/ 2147483647 h 816"/>
                <a:gd name="T102" fmla="*/ 2147483647 w 944"/>
                <a:gd name="T103" fmla="*/ 2147483647 h 816"/>
                <a:gd name="T104" fmla="*/ 2147483647 w 944"/>
                <a:gd name="T105" fmla="*/ 2147483647 h 816"/>
                <a:gd name="T106" fmla="*/ 2147483647 w 944"/>
                <a:gd name="T107" fmla="*/ 2147483647 h 816"/>
                <a:gd name="T108" fmla="*/ 2147483647 w 944"/>
                <a:gd name="T109" fmla="*/ 2147483647 h 816"/>
                <a:gd name="T110" fmla="*/ 2147483647 w 944"/>
                <a:gd name="T111" fmla="*/ 2147483647 h 8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44" h="816">
                  <a:moveTo>
                    <a:pt x="82" y="528"/>
                  </a:moveTo>
                  <a:lnTo>
                    <a:pt x="66" y="440"/>
                  </a:lnTo>
                  <a:lnTo>
                    <a:pt x="0" y="378"/>
                  </a:lnTo>
                  <a:lnTo>
                    <a:pt x="40" y="330"/>
                  </a:lnTo>
                  <a:lnTo>
                    <a:pt x="140" y="278"/>
                  </a:lnTo>
                  <a:lnTo>
                    <a:pt x="166" y="240"/>
                  </a:lnTo>
                  <a:lnTo>
                    <a:pt x="228" y="238"/>
                  </a:lnTo>
                  <a:lnTo>
                    <a:pt x="232" y="170"/>
                  </a:lnTo>
                  <a:lnTo>
                    <a:pt x="302" y="194"/>
                  </a:lnTo>
                  <a:lnTo>
                    <a:pt x="302" y="148"/>
                  </a:lnTo>
                  <a:lnTo>
                    <a:pt x="354" y="106"/>
                  </a:lnTo>
                  <a:lnTo>
                    <a:pt x="448" y="136"/>
                  </a:lnTo>
                  <a:lnTo>
                    <a:pt x="500" y="92"/>
                  </a:lnTo>
                  <a:lnTo>
                    <a:pt x="572" y="88"/>
                  </a:lnTo>
                  <a:lnTo>
                    <a:pt x="646" y="2"/>
                  </a:lnTo>
                  <a:lnTo>
                    <a:pt x="718" y="0"/>
                  </a:lnTo>
                  <a:lnTo>
                    <a:pt x="874" y="86"/>
                  </a:lnTo>
                  <a:lnTo>
                    <a:pt x="914" y="116"/>
                  </a:lnTo>
                  <a:lnTo>
                    <a:pt x="930" y="200"/>
                  </a:lnTo>
                  <a:lnTo>
                    <a:pt x="938" y="296"/>
                  </a:lnTo>
                  <a:lnTo>
                    <a:pt x="944" y="344"/>
                  </a:lnTo>
                  <a:lnTo>
                    <a:pt x="844" y="428"/>
                  </a:lnTo>
                  <a:lnTo>
                    <a:pt x="858" y="508"/>
                  </a:lnTo>
                  <a:lnTo>
                    <a:pt x="894" y="552"/>
                  </a:lnTo>
                  <a:lnTo>
                    <a:pt x="848" y="582"/>
                  </a:lnTo>
                  <a:lnTo>
                    <a:pt x="758" y="594"/>
                  </a:lnTo>
                  <a:lnTo>
                    <a:pt x="714" y="636"/>
                  </a:lnTo>
                  <a:lnTo>
                    <a:pt x="762" y="706"/>
                  </a:lnTo>
                  <a:lnTo>
                    <a:pt x="764" y="760"/>
                  </a:lnTo>
                  <a:lnTo>
                    <a:pt x="652" y="766"/>
                  </a:lnTo>
                  <a:lnTo>
                    <a:pt x="612" y="784"/>
                  </a:lnTo>
                  <a:lnTo>
                    <a:pt x="604" y="816"/>
                  </a:lnTo>
                  <a:lnTo>
                    <a:pt x="512" y="744"/>
                  </a:lnTo>
                  <a:cubicBezTo>
                    <a:pt x="504" y="735"/>
                    <a:pt x="498" y="729"/>
                    <a:pt x="494" y="718"/>
                  </a:cubicBezTo>
                  <a:cubicBezTo>
                    <a:pt x="500" y="699"/>
                    <a:pt x="510" y="696"/>
                    <a:pt x="524" y="682"/>
                  </a:cubicBezTo>
                  <a:cubicBezTo>
                    <a:pt x="530" y="676"/>
                    <a:pt x="530" y="670"/>
                    <a:pt x="540" y="670"/>
                  </a:cubicBezTo>
                  <a:lnTo>
                    <a:pt x="562" y="638"/>
                  </a:lnTo>
                  <a:lnTo>
                    <a:pt x="580" y="582"/>
                  </a:lnTo>
                  <a:lnTo>
                    <a:pt x="568" y="530"/>
                  </a:lnTo>
                  <a:lnTo>
                    <a:pt x="518" y="504"/>
                  </a:lnTo>
                  <a:lnTo>
                    <a:pt x="454" y="474"/>
                  </a:lnTo>
                  <a:lnTo>
                    <a:pt x="402" y="468"/>
                  </a:lnTo>
                  <a:lnTo>
                    <a:pt x="356" y="466"/>
                  </a:lnTo>
                  <a:lnTo>
                    <a:pt x="332" y="454"/>
                  </a:lnTo>
                  <a:lnTo>
                    <a:pt x="314" y="436"/>
                  </a:lnTo>
                  <a:lnTo>
                    <a:pt x="286" y="434"/>
                  </a:lnTo>
                  <a:lnTo>
                    <a:pt x="248" y="442"/>
                  </a:lnTo>
                  <a:lnTo>
                    <a:pt x="218" y="476"/>
                  </a:lnTo>
                  <a:lnTo>
                    <a:pt x="212" y="518"/>
                  </a:lnTo>
                  <a:lnTo>
                    <a:pt x="214" y="558"/>
                  </a:lnTo>
                  <a:lnTo>
                    <a:pt x="218" y="574"/>
                  </a:lnTo>
                  <a:lnTo>
                    <a:pt x="220" y="608"/>
                  </a:lnTo>
                  <a:lnTo>
                    <a:pt x="190" y="600"/>
                  </a:lnTo>
                  <a:lnTo>
                    <a:pt x="160" y="576"/>
                  </a:lnTo>
                  <a:lnTo>
                    <a:pt x="132" y="548"/>
                  </a:lnTo>
                  <a:lnTo>
                    <a:pt x="82" y="52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200">
                <a:highlight>
                  <a:srgbClr val="FEFDFC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7EC03B00-F463-4CB3-B9E3-FFAFFE81F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5363" y="4627564"/>
              <a:ext cx="1274762" cy="1062037"/>
            </a:xfrm>
            <a:custGeom>
              <a:avLst/>
              <a:gdLst>
                <a:gd name="T0" fmla="*/ 2147483647 w 848"/>
                <a:gd name="T1" fmla="*/ 2147483647 h 706"/>
                <a:gd name="T2" fmla="*/ 2147483647 w 848"/>
                <a:gd name="T3" fmla="*/ 2147483647 h 706"/>
                <a:gd name="T4" fmla="*/ 2147483647 w 848"/>
                <a:gd name="T5" fmla="*/ 2147483647 h 706"/>
                <a:gd name="T6" fmla="*/ 2147483647 w 848"/>
                <a:gd name="T7" fmla="*/ 2147483647 h 706"/>
                <a:gd name="T8" fmla="*/ 2147483647 w 848"/>
                <a:gd name="T9" fmla="*/ 2147483647 h 706"/>
                <a:gd name="T10" fmla="*/ 2147483647 w 848"/>
                <a:gd name="T11" fmla="*/ 2147483647 h 706"/>
                <a:gd name="T12" fmla="*/ 2147483647 w 848"/>
                <a:gd name="T13" fmla="*/ 2147483647 h 706"/>
                <a:gd name="T14" fmla="*/ 2147483647 w 848"/>
                <a:gd name="T15" fmla="*/ 2147483647 h 706"/>
                <a:gd name="T16" fmla="*/ 2147483647 w 848"/>
                <a:gd name="T17" fmla="*/ 2147483647 h 706"/>
                <a:gd name="T18" fmla="*/ 2147483647 w 848"/>
                <a:gd name="T19" fmla="*/ 2147483647 h 706"/>
                <a:gd name="T20" fmla="*/ 2147483647 w 848"/>
                <a:gd name="T21" fmla="*/ 2147483647 h 706"/>
                <a:gd name="T22" fmla="*/ 2147483647 w 848"/>
                <a:gd name="T23" fmla="*/ 2147483647 h 706"/>
                <a:gd name="T24" fmla="*/ 2147483647 w 848"/>
                <a:gd name="T25" fmla="*/ 2147483647 h 706"/>
                <a:gd name="T26" fmla="*/ 2147483647 w 848"/>
                <a:gd name="T27" fmla="*/ 2147483647 h 706"/>
                <a:gd name="T28" fmla="*/ 2147483647 w 848"/>
                <a:gd name="T29" fmla="*/ 2147483647 h 706"/>
                <a:gd name="T30" fmla="*/ 2147483647 w 848"/>
                <a:gd name="T31" fmla="*/ 2147483647 h 706"/>
                <a:gd name="T32" fmla="*/ 2147483647 w 848"/>
                <a:gd name="T33" fmla="*/ 2147483647 h 706"/>
                <a:gd name="T34" fmla="*/ 2147483647 w 848"/>
                <a:gd name="T35" fmla="*/ 2147483647 h 706"/>
                <a:gd name="T36" fmla="*/ 2147483647 w 848"/>
                <a:gd name="T37" fmla="*/ 2147483647 h 706"/>
                <a:gd name="T38" fmla="*/ 2147483647 w 848"/>
                <a:gd name="T39" fmla="*/ 2147483647 h 706"/>
                <a:gd name="T40" fmla="*/ 2147483647 w 848"/>
                <a:gd name="T41" fmla="*/ 2147483647 h 706"/>
                <a:gd name="T42" fmla="*/ 2147483647 w 848"/>
                <a:gd name="T43" fmla="*/ 2147483647 h 706"/>
                <a:gd name="T44" fmla="*/ 2147483647 w 848"/>
                <a:gd name="T45" fmla="*/ 2147483647 h 706"/>
                <a:gd name="T46" fmla="*/ 2147483647 w 848"/>
                <a:gd name="T47" fmla="*/ 0 h 706"/>
                <a:gd name="T48" fmla="*/ 2147483647 w 848"/>
                <a:gd name="T49" fmla="*/ 2147483647 h 706"/>
                <a:gd name="T50" fmla="*/ 2147483647 w 848"/>
                <a:gd name="T51" fmla="*/ 2147483647 h 706"/>
                <a:gd name="T52" fmla="*/ 2147483647 w 848"/>
                <a:gd name="T53" fmla="*/ 2147483647 h 706"/>
                <a:gd name="T54" fmla="*/ 2147483647 w 848"/>
                <a:gd name="T55" fmla="*/ 2147483647 h 706"/>
                <a:gd name="T56" fmla="*/ 2147483647 w 848"/>
                <a:gd name="T57" fmla="*/ 2147483647 h 706"/>
                <a:gd name="T58" fmla="*/ 2147483647 w 848"/>
                <a:gd name="T59" fmla="*/ 2147483647 h 706"/>
                <a:gd name="T60" fmla="*/ 2147483647 w 848"/>
                <a:gd name="T61" fmla="*/ 2147483647 h 706"/>
                <a:gd name="T62" fmla="*/ 2147483647 w 848"/>
                <a:gd name="T63" fmla="*/ 2147483647 h 706"/>
                <a:gd name="T64" fmla="*/ 2147483647 w 848"/>
                <a:gd name="T65" fmla="*/ 2147483647 h 706"/>
                <a:gd name="T66" fmla="*/ 2147483647 w 848"/>
                <a:gd name="T67" fmla="*/ 2147483647 h 70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848" h="706">
                  <a:moveTo>
                    <a:pt x="190" y="688"/>
                  </a:moveTo>
                  <a:lnTo>
                    <a:pt x="218" y="662"/>
                  </a:lnTo>
                  <a:lnTo>
                    <a:pt x="248" y="648"/>
                  </a:lnTo>
                  <a:lnTo>
                    <a:pt x="274" y="674"/>
                  </a:lnTo>
                  <a:lnTo>
                    <a:pt x="334" y="656"/>
                  </a:lnTo>
                  <a:lnTo>
                    <a:pt x="370" y="610"/>
                  </a:lnTo>
                  <a:lnTo>
                    <a:pt x="326" y="542"/>
                  </a:lnTo>
                  <a:lnTo>
                    <a:pt x="346" y="494"/>
                  </a:lnTo>
                  <a:lnTo>
                    <a:pt x="380" y="480"/>
                  </a:lnTo>
                  <a:lnTo>
                    <a:pt x="424" y="472"/>
                  </a:lnTo>
                  <a:lnTo>
                    <a:pt x="480" y="476"/>
                  </a:lnTo>
                  <a:lnTo>
                    <a:pt x="504" y="496"/>
                  </a:lnTo>
                  <a:lnTo>
                    <a:pt x="512" y="524"/>
                  </a:lnTo>
                  <a:lnTo>
                    <a:pt x="502" y="568"/>
                  </a:lnTo>
                  <a:lnTo>
                    <a:pt x="510" y="594"/>
                  </a:lnTo>
                  <a:lnTo>
                    <a:pt x="568" y="602"/>
                  </a:lnTo>
                  <a:lnTo>
                    <a:pt x="618" y="602"/>
                  </a:lnTo>
                  <a:lnTo>
                    <a:pt x="650" y="576"/>
                  </a:lnTo>
                  <a:lnTo>
                    <a:pt x="678" y="524"/>
                  </a:lnTo>
                  <a:lnTo>
                    <a:pt x="690" y="498"/>
                  </a:lnTo>
                  <a:cubicBezTo>
                    <a:pt x="705" y="501"/>
                    <a:pt x="715" y="507"/>
                    <a:pt x="726" y="518"/>
                  </a:cubicBezTo>
                  <a:cubicBezTo>
                    <a:pt x="729" y="527"/>
                    <a:pt x="730" y="534"/>
                    <a:pt x="736" y="540"/>
                  </a:cubicBezTo>
                  <a:lnTo>
                    <a:pt x="774" y="548"/>
                  </a:lnTo>
                  <a:lnTo>
                    <a:pt x="802" y="528"/>
                  </a:lnTo>
                  <a:lnTo>
                    <a:pt x="806" y="500"/>
                  </a:lnTo>
                  <a:lnTo>
                    <a:pt x="816" y="476"/>
                  </a:lnTo>
                  <a:lnTo>
                    <a:pt x="834" y="460"/>
                  </a:lnTo>
                  <a:lnTo>
                    <a:pt x="848" y="430"/>
                  </a:lnTo>
                  <a:lnTo>
                    <a:pt x="820" y="384"/>
                  </a:lnTo>
                  <a:lnTo>
                    <a:pt x="786" y="360"/>
                  </a:lnTo>
                  <a:lnTo>
                    <a:pt x="752" y="370"/>
                  </a:lnTo>
                  <a:lnTo>
                    <a:pt x="744" y="396"/>
                  </a:lnTo>
                  <a:lnTo>
                    <a:pt x="724" y="402"/>
                  </a:lnTo>
                  <a:lnTo>
                    <a:pt x="678" y="402"/>
                  </a:lnTo>
                  <a:lnTo>
                    <a:pt x="652" y="402"/>
                  </a:lnTo>
                  <a:lnTo>
                    <a:pt x="630" y="396"/>
                  </a:lnTo>
                  <a:lnTo>
                    <a:pt x="608" y="380"/>
                  </a:lnTo>
                  <a:lnTo>
                    <a:pt x="562" y="344"/>
                  </a:lnTo>
                  <a:lnTo>
                    <a:pt x="534" y="320"/>
                  </a:lnTo>
                  <a:lnTo>
                    <a:pt x="516" y="300"/>
                  </a:lnTo>
                  <a:lnTo>
                    <a:pt x="500" y="278"/>
                  </a:lnTo>
                  <a:lnTo>
                    <a:pt x="494" y="272"/>
                  </a:lnTo>
                  <a:lnTo>
                    <a:pt x="556" y="218"/>
                  </a:lnTo>
                  <a:lnTo>
                    <a:pt x="590" y="144"/>
                  </a:lnTo>
                  <a:lnTo>
                    <a:pt x="576" y="100"/>
                  </a:lnTo>
                  <a:lnTo>
                    <a:pt x="474" y="44"/>
                  </a:lnTo>
                  <a:lnTo>
                    <a:pt x="374" y="40"/>
                  </a:lnTo>
                  <a:lnTo>
                    <a:pt x="310" y="0"/>
                  </a:lnTo>
                  <a:lnTo>
                    <a:pt x="248" y="24"/>
                  </a:lnTo>
                  <a:lnTo>
                    <a:pt x="238" y="104"/>
                  </a:lnTo>
                  <a:lnTo>
                    <a:pt x="246" y="176"/>
                  </a:lnTo>
                  <a:lnTo>
                    <a:pt x="190" y="164"/>
                  </a:lnTo>
                  <a:lnTo>
                    <a:pt x="152" y="124"/>
                  </a:lnTo>
                  <a:lnTo>
                    <a:pt x="96" y="98"/>
                  </a:lnTo>
                  <a:lnTo>
                    <a:pt x="74" y="132"/>
                  </a:lnTo>
                  <a:lnTo>
                    <a:pt x="70" y="178"/>
                  </a:lnTo>
                  <a:lnTo>
                    <a:pt x="18" y="218"/>
                  </a:lnTo>
                  <a:lnTo>
                    <a:pt x="12" y="280"/>
                  </a:lnTo>
                  <a:lnTo>
                    <a:pt x="60" y="328"/>
                  </a:lnTo>
                  <a:lnTo>
                    <a:pt x="24" y="364"/>
                  </a:lnTo>
                  <a:lnTo>
                    <a:pt x="14" y="418"/>
                  </a:lnTo>
                  <a:lnTo>
                    <a:pt x="24" y="480"/>
                  </a:lnTo>
                  <a:lnTo>
                    <a:pt x="0" y="536"/>
                  </a:lnTo>
                  <a:lnTo>
                    <a:pt x="24" y="594"/>
                  </a:lnTo>
                  <a:lnTo>
                    <a:pt x="28" y="650"/>
                  </a:lnTo>
                  <a:lnTo>
                    <a:pt x="68" y="666"/>
                  </a:lnTo>
                  <a:lnTo>
                    <a:pt x="144" y="706"/>
                  </a:lnTo>
                  <a:lnTo>
                    <a:pt x="190" y="68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200">
                <a:highlight>
                  <a:srgbClr val="C3D69B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id="{97CD597F-A9F5-404D-A6E1-BFC948A1C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650" y="1646239"/>
              <a:ext cx="1327150" cy="1825625"/>
            </a:xfrm>
            <a:custGeom>
              <a:avLst/>
              <a:gdLst>
                <a:gd name="T0" fmla="*/ 2147483647 w 882"/>
                <a:gd name="T1" fmla="*/ 2147483647 h 1214"/>
                <a:gd name="T2" fmla="*/ 2147483647 w 882"/>
                <a:gd name="T3" fmla="*/ 2147483647 h 1214"/>
                <a:gd name="T4" fmla="*/ 2147483647 w 882"/>
                <a:gd name="T5" fmla="*/ 2147483647 h 1214"/>
                <a:gd name="T6" fmla="*/ 2147483647 w 882"/>
                <a:gd name="T7" fmla="*/ 2147483647 h 1214"/>
                <a:gd name="T8" fmla="*/ 2147483647 w 882"/>
                <a:gd name="T9" fmla="*/ 2147483647 h 1214"/>
                <a:gd name="T10" fmla="*/ 2147483647 w 882"/>
                <a:gd name="T11" fmla="*/ 2147483647 h 1214"/>
                <a:gd name="T12" fmla="*/ 2147483647 w 882"/>
                <a:gd name="T13" fmla="*/ 2147483647 h 1214"/>
                <a:gd name="T14" fmla="*/ 2147483647 w 882"/>
                <a:gd name="T15" fmla="*/ 2147483647 h 1214"/>
                <a:gd name="T16" fmla="*/ 2147483647 w 882"/>
                <a:gd name="T17" fmla="*/ 2147483647 h 1214"/>
                <a:gd name="T18" fmla="*/ 2147483647 w 882"/>
                <a:gd name="T19" fmla="*/ 2147483647 h 1214"/>
                <a:gd name="T20" fmla="*/ 2147483647 w 882"/>
                <a:gd name="T21" fmla="*/ 2147483647 h 1214"/>
                <a:gd name="T22" fmla="*/ 2147483647 w 882"/>
                <a:gd name="T23" fmla="*/ 2147483647 h 1214"/>
                <a:gd name="T24" fmla="*/ 2147483647 w 882"/>
                <a:gd name="T25" fmla="*/ 2147483647 h 1214"/>
                <a:gd name="T26" fmla="*/ 2147483647 w 882"/>
                <a:gd name="T27" fmla="*/ 2147483647 h 1214"/>
                <a:gd name="T28" fmla="*/ 2147483647 w 882"/>
                <a:gd name="T29" fmla="*/ 2147483647 h 1214"/>
                <a:gd name="T30" fmla="*/ 0 w 882"/>
                <a:gd name="T31" fmla="*/ 2147483647 h 1214"/>
                <a:gd name="T32" fmla="*/ 2147483647 w 882"/>
                <a:gd name="T33" fmla="*/ 2147483647 h 1214"/>
                <a:gd name="T34" fmla="*/ 2147483647 w 882"/>
                <a:gd name="T35" fmla="*/ 2147483647 h 1214"/>
                <a:gd name="T36" fmla="*/ 2147483647 w 882"/>
                <a:gd name="T37" fmla="*/ 2147483647 h 1214"/>
                <a:gd name="T38" fmla="*/ 2147483647 w 882"/>
                <a:gd name="T39" fmla="*/ 2147483647 h 1214"/>
                <a:gd name="T40" fmla="*/ 2147483647 w 882"/>
                <a:gd name="T41" fmla="*/ 2147483647 h 1214"/>
                <a:gd name="T42" fmla="*/ 2147483647 w 882"/>
                <a:gd name="T43" fmla="*/ 2147483647 h 1214"/>
                <a:gd name="T44" fmla="*/ 2147483647 w 882"/>
                <a:gd name="T45" fmla="*/ 2147483647 h 1214"/>
                <a:gd name="T46" fmla="*/ 2147483647 w 882"/>
                <a:gd name="T47" fmla="*/ 2147483647 h 1214"/>
                <a:gd name="T48" fmla="*/ 2147483647 w 882"/>
                <a:gd name="T49" fmla="*/ 2147483647 h 1214"/>
                <a:gd name="T50" fmla="*/ 2147483647 w 882"/>
                <a:gd name="T51" fmla="*/ 2147483647 h 1214"/>
                <a:gd name="T52" fmla="*/ 2147483647 w 882"/>
                <a:gd name="T53" fmla="*/ 2147483647 h 1214"/>
                <a:gd name="T54" fmla="*/ 2147483647 w 882"/>
                <a:gd name="T55" fmla="*/ 2147483647 h 1214"/>
                <a:gd name="T56" fmla="*/ 2147483647 w 882"/>
                <a:gd name="T57" fmla="*/ 2147483647 h 1214"/>
                <a:gd name="T58" fmla="*/ 2147483647 w 882"/>
                <a:gd name="T59" fmla="*/ 2147483647 h 1214"/>
                <a:gd name="T60" fmla="*/ 2147483647 w 882"/>
                <a:gd name="T61" fmla="*/ 2147483647 h 1214"/>
                <a:gd name="T62" fmla="*/ 2147483647 w 882"/>
                <a:gd name="T63" fmla="*/ 2147483647 h 1214"/>
                <a:gd name="T64" fmla="*/ 2147483647 w 882"/>
                <a:gd name="T65" fmla="*/ 2147483647 h 1214"/>
                <a:gd name="T66" fmla="*/ 2147483647 w 882"/>
                <a:gd name="T67" fmla="*/ 2147483647 h 1214"/>
                <a:gd name="T68" fmla="*/ 2147483647 w 882"/>
                <a:gd name="T69" fmla="*/ 2147483647 h 1214"/>
                <a:gd name="T70" fmla="*/ 2147483647 w 882"/>
                <a:gd name="T71" fmla="*/ 2147483647 h 1214"/>
                <a:gd name="T72" fmla="*/ 2147483647 w 882"/>
                <a:gd name="T73" fmla="*/ 2147483647 h 1214"/>
                <a:gd name="T74" fmla="*/ 2147483647 w 882"/>
                <a:gd name="T75" fmla="*/ 2147483647 h 1214"/>
                <a:gd name="T76" fmla="*/ 2147483647 w 882"/>
                <a:gd name="T77" fmla="*/ 2147483647 h 1214"/>
                <a:gd name="T78" fmla="*/ 2147483647 w 882"/>
                <a:gd name="T79" fmla="*/ 2147483647 h 1214"/>
                <a:gd name="T80" fmla="*/ 2147483647 w 882"/>
                <a:gd name="T81" fmla="*/ 2147483647 h 1214"/>
                <a:gd name="T82" fmla="*/ 2147483647 w 882"/>
                <a:gd name="T83" fmla="*/ 2147483647 h 1214"/>
                <a:gd name="T84" fmla="*/ 2147483647 w 882"/>
                <a:gd name="T85" fmla="*/ 2147483647 h 1214"/>
                <a:gd name="T86" fmla="*/ 2147483647 w 882"/>
                <a:gd name="T87" fmla="*/ 2147483647 h 1214"/>
                <a:gd name="T88" fmla="*/ 2147483647 w 882"/>
                <a:gd name="T89" fmla="*/ 2147483647 h 1214"/>
                <a:gd name="T90" fmla="*/ 2147483647 w 882"/>
                <a:gd name="T91" fmla="*/ 2147483647 h 1214"/>
                <a:gd name="T92" fmla="*/ 2147483647 w 882"/>
                <a:gd name="T93" fmla="*/ 2147483647 h 1214"/>
                <a:gd name="T94" fmla="*/ 2147483647 w 882"/>
                <a:gd name="T95" fmla="*/ 2147483647 h 1214"/>
                <a:gd name="T96" fmla="*/ 2147483647 w 882"/>
                <a:gd name="T97" fmla="*/ 2147483647 h 1214"/>
                <a:gd name="T98" fmla="*/ 2147483647 w 882"/>
                <a:gd name="T99" fmla="*/ 2147483647 h 1214"/>
                <a:gd name="T100" fmla="*/ 2147483647 w 882"/>
                <a:gd name="T101" fmla="*/ 2147483647 h 1214"/>
                <a:gd name="T102" fmla="*/ 2147483647 w 882"/>
                <a:gd name="T103" fmla="*/ 2147483647 h 1214"/>
                <a:gd name="T104" fmla="*/ 2147483647 w 882"/>
                <a:gd name="T105" fmla="*/ 2147483647 h 1214"/>
                <a:gd name="T106" fmla="*/ 2147483647 w 882"/>
                <a:gd name="T107" fmla="*/ 2147483647 h 1214"/>
                <a:gd name="T108" fmla="*/ 2147483647 w 882"/>
                <a:gd name="T109" fmla="*/ 2147483647 h 1214"/>
                <a:gd name="T110" fmla="*/ 2147483647 w 882"/>
                <a:gd name="T111" fmla="*/ 0 h 1214"/>
                <a:gd name="T112" fmla="*/ 2147483647 w 882"/>
                <a:gd name="T113" fmla="*/ 2147483647 h 121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82" h="1214">
                  <a:moveTo>
                    <a:pt x="236" y="94"/>
                  </a:moveTo>
                  <a:lnTo>
                    <a:pt x="274" y="126"/>
                  </a:lnTo>
                  <a:lnTo>
                    <a:pt x="302" y="168"/>
                  </a:lnTo>
                  <a:lnTo>
                    <a:pt x="288" y="278"/>
                  </a:lnTo>
                  <a:lnTo>
                    <a:pt x="232" y="308"/>
                  </a:lnTo>
                  <a:lnTo>
                    <a:pt x="204" y="380"/>
                  </a:lnTo>
                  <a:lnTo>
                    <a:pt x="158" y="418"/>
                  </a:lnTo>
                  <a:lnTo>
                    <a:pt x="158" y="534"/>
                  </a:lnTo>
                  <a:lnTo>
                    <a:pt x="210" y="596"/>
                  </a:lnTo>
                  <a:lnTo>
                    <a:pt x="192" y="602"/>
                  </a:lnTo>
                  <a:lnTo>
                    <a:pt x="218" y="728"/>
                  </a:lnTo>
                  <a:lnTo>
                    <a:pt x="198" y="792"/>
                  </a:lnTo>
                  <a:lnTo>
                    <a:pt x="130" y="738"/>
                  </a:lnTo>
                  <a:lnTo>
                    <a:pt x="120" y="802"/>
                  </a:lnTo>
                  <a:lnTo>
                    <a:pt x="4" y="884"/>
                  </a:lnTo>
                  <a:lnTo>
                    <a:pt x="0" y="908"/>
                  </a:lnTo>
                  <a:lnTo>
                    <a:pt x="18" y="936"/>
                  </a:lnTo>
                  <a:lnTo>
                    <a:pt x="48" y="922"/>
                  </a:lnTo>
                  <a:lnTo>
                    <a:pt x="118" y="1016"/>
                  </a:lnTo>
                  <a:lnTo>
                    <a:pt x="262" y="1042"/>
                  </a:lnTo>
                  <a:lnTo>
                    <a:pt x="320" y="1080"/>
                  </a:lnTo>
                  <a:lnTo>
                    <a:pt x="344" y="1192"/>
                  </a:lnTo>
                  <a:lnTo>
                    <a:pt x="402" y="1208"/>
                  </a:lnTo>
                  <a:lnTo>
                    <a:pt x="398" y="1214"/>
                  </a:lnTo>
                  <a:lnTo>
                    <a:pt x="506" y="1098"/>
                  </a:lnTo>
                  <a:lnTo>
                    <a:pt x="536" y="1098"/>
                  </a:lnTo>
                  <a:lnTo>
                    <a:pt x="556" y="1152"/>
                  </a:lnTo>
                  <a:lnTo>
                    <a:pt x="608" y="1188"/>
                  </a:lnTo>
                  <a:lnTo>
                    <a:pt x="738" y="1054"/>
                  </a:lnTo>
                  <a:lnTo>
                    <a:pt x="776" y="1076"/>
                  </a:lnTo>
                  <a:lnTo>
                    <a:pt x="814" y="1060"/>
                  </a:lnTo>
                  <a:lnTo>
                    <a:pt x="860" y="894"/>
                  </a:lnTo>
                  <a:lnTo>
                    <a:pt x="882" y="784"/>
                  </a:lnTo>
                  <a:lnTo>
                    <a:pt x="832" y="718"/>
                  </a:lnTo>
                  <a:lnTo>
                    <a:pt x="720" y="702"/>
                  </a:lnTo>
                  <a:lnTo>
                    <a:pt x="698" y="668"/>
                  </a:lnTo>
                  <a:lnTo>
                    <a:pt x="698" y="576"/>
                  </a:lnTo>
                  <a:lnTo>
                    <a:pt x="752" y="560"/>
                  </a:lnTo>
                  <a:lnTo>
                    <a:pt x="798" y="528"/>
                  </a:lnTo>
                  <a:lnTo>
                    <a:pt x="744" y="460"/>
                  </a:lnTo>
                  <a:lnTo>
                    <a:pt x="712" y="410"/>
                  </a:lnTo>
                  <a:lnTo>
                    <a:pt x="764" y="384"/>
                  </a:lnTo>
                  <a:lnTo>
                    <a:pt x="766" y="304"/>
                  </a:lnTo>
                  <a:lnTo>
                    <a:pt x="718" y="280"/>
                  </a:lnTo>
                  <a:lnTo>
                    <a:pt x="656" y="302"/>
                  </a:lnTo>
                  <a:lnTo>
                    <a:pt x="606" y="284"/>
                  </a:lnTo>
                  <a:lnTo>
                    <a:pt x="562" y="250"/>
                  </a:lnTo>
                  <a:lnTo>
                    <a:pt x="542" y="204"/>
                  </a:lnTo>
                  <a:lnTo>
                    <a:pt x="536" y="152"/>
                  </a:lnTo>
                  <a:lnTo>
                    <a:pt x="522" y="86"/>
                  </a:lnTo>
                  <a:lnTo>
                    <a:pt x="488" y="70"/>
                  </a:lnTo>
                  <a:lnTo>
                    <a:pt x="456" y="80"/>
                  </a:lnTo>
                  <a:lnTo>
                    <a:pt x="440" y="52"/>
                  </a:lnTo>
                  <a:lnTo>
                    <a:pt x="410" y="18"/>
                  </a:lnTo>
                  <a:lnTo>
                    <a:pt x="374" y="2"/>
                  </a:lnTo>
                  <a:lnTo>
                    <a:pt x="362" y="0"/>
                  </a:lnTo>
                  <a:lnTo>
                    <a:pt x="236" y="9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200" dirty="0">
                <a:highlight>
                  <a:srgbClr val="C3D69B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80" name="Freeform 29">
              <a:extLst>
                <a:ext uri="{FF2B5EF4-FFF2-40B4-BE49-F238E27FC236}">
                  <a16:creationId xmlns:a16="http://schemas.microsoft.com/office/drawing/2014/main" id="{9129B3A1-4AA3-4D12-81CA-8234D8C78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626" y="852488"/>
              <a:ext cx="968375" cy="1389062"/>
            </a:xfrm>
            <a:custGeom>
              <a:avLst/>
              <a:gdLst>
                <a:gd name="T0" fmla="*/ 0 w 644"/>
                <a:gd name="T1" fmla="*/ 2147483647 h 924"/>
                <a:gd name="T2" fmla="*/ 2147483647 w 644"/>
                <a:gd name="T3" fmla="*/ 2147483647 h 924"/>
                <a:gd name="T4" fmla="*/ 2147483647 w 644"/>
                <a:gd name="T5" fmla="*/ 2147483647 h 924"/>
                <a:gd name="T6" fmla="*/ 2147483647 w 644"/>
                <a:gd name="T7" fmla="*/ 2147483647 h 924"/>
                <a:gd name="T8" fmla="*/ 2147483647 w 644"/>
                <a:gd name="T9" fmla="*/ 2147483647 h 924"/>
                <a:gd name="T10" fmla="*/ 2147483647 w 644"/>
                <a:gd name="T11" fmla="*/ 2147483647 h 924"/>
                <a:gd name="T12" fmla="*/ 2147483647 w 644"/>
                <a:gd name="T13" fmla="*/ 2147483647 h 924"/>
                <a:gd name="T14" fmla="*/ 2147483647 w 644"/>
                <a:gd name="T15" fmla="*/ 2147483647 h 924"/>
                <a:gd name="T16" fmla="*/ 2147483647 w 644"/>
                <a:gd name="T17" fmla="*/ 2147483647 h 924"/>
                <a:gd name="T18" fmla="*/ 2147483647 w 644"/>
                <a:gd name="T19" fmla="*/ 2147483647 h 924"/>
                <a:gd name="T20" fmla="*/ 2147483647 w 644"/>
                <a:gd name="T21" fmla="*/ 2147483647 h 924"/>
                <a:gd name="T22" fmla="*/ 2147483647 w 644"/>
                <a:gd name="T23" fmla="*/ 2147483647 h 924"/>
                <a:gd name="T24" fmla="*/ 2147483647 w 644"/>
                <a:gd name="T25" fmla="*/ 2147483647 h 924"/>
                <a:gd name="T26" fmla="*/ 2147483647 w 644"/>
                <a:gd name="T27" fmla="*/ 2147483647 h 924"/>
                <a:gd name="T28" fmla="*/ 2147483647 w 644"/>
                <a:gd name="T29" fmla="*/ 2147483647 h 924"/>
                <a:gd name="T30" fmla="*/ 2147483647 w 644"/>
                <a:gd name="T31" fmla="*/ 2147483647 h 924"/>
                <a:gd name="T32" fmla="*/ 2147483647 w 644"/>
                <a:gd name="T33" fmla="*/ 2147483647 h 924"/>
                <a:gd name="T34" fmla="*/ 2147483647 w 644"/>
                <a:gd name="T35" fmla="*/ 2147483647 h 924"/>
                <a:gd name="T36" fmla="*/ 2147483647 w 644"/>
                <a:gd name="T37" fmla="*/ 2147483647 h 924"/>
                <a:gd name="T38" fmla="*/ 2147483647 w 644"/>
                <a:gd name="T39" fmla="*/ 2147483647 h 924"/>
                <a:gd name="T40" fmla="*/ 2147483647 w 644"/>
                <a:gd name="T41" fmla="*/ 2147483647 h 924"/>
                <a:gd name="T42" fmla="*/ 2147483647 w 644"/>
                <a:gd name="T43" fmla="*/ 2147483647 h 924"/>
                <a:gd name="T44" fmla="*/ 2147483647 w 644"/>
                <a:gd name="T45" fmla="*/ 2147483647 h 924"/>
                <a:gd name="T46" fmla="*/ 2147483647 w 644"/>
                <a:gd name="T47" fmla="*/ 2147483647 h 924"/>
                <a:gd name="T48" fmla="*/ 2147483647 w 644"/>
                <a:gd name="T49" fmla="*/ 2147483647 h 924"/>
                <a:gd name="T50" fmla="*/ 2147483647 w 644"/>
                <a:gd name="T51" fmla="*/ 2147483647 h 924"/>
                <a:gd name="T52" fmla="*/ 2147483647 w 644"/>
                <a:gd name="T53" fmla="*/ 2147483647 h 924"/>
                <a:gd name="T54" fmla="*/ 2147483647 w 644"/>
                <a:gd name="T55" fmla="*/ 2147483647 h 924"/>
                <a:gd name="T56" fmla="*/ 2147483647 w 644"/>
                <a:gd name="T57" fmla="*/ 2147483647 h 924"/>
                <a:gd name="T58" fmla="*/ 2147483647 w 644"/>
                <a:gd name="T59" fmla="*/ 0 h 924"/>
                <a:gd name="T60" fmla="*/ 2147483647 w 644"/>
                <a:gd name="T61" fmla="*/ 2147483647 h 924"/>
                <a:gd name="T62" fmla="*/ 2147483647 w 644"/>
                <a:gd name="T63" fmla="*/ 2147483647 h 924"/>
                <a:gd name="T64" fmla="*/ 2147483647 w 644"/>
                <a:gd name="T65" fmla="*/ 2147483647 h 924"/>
                <a:gd name="T66" fmla="*/ 2147483647 w 644"/>
                <a:gd name="T67" fmla="*/ 2147483647 h 924"/>
                <a:gd name="T68" fmla="*/ 2147483647 w 644"/>
                <a:gd name="T69" fmla="*/ 2147483647 h 924"/>
                <a:gd name="T70" fmla="*/ 2147483647 w 644"/>
                <a:gd name="T71" fmla="*/ 2147483647 h 924"/>
                <a:gd name="T72" fmla="*/ 2147483647 w 644"/>
                <a:gd name="T73" fmla="*/ 2147483647 h 924"/>
                <a:gd name="T74" fmla="*/ 2147483647 w 644"/>
                <a:gd name="T75" fmla="*/ 2147483647 h 924"/>
                <a:gd name="T76" fmla="*/ 0 w 644"/>
                <a:gd name="T77" fmla="*/ 2147483647 h 924"/>
                <a:gd name="T78" fmla="*/ 0 w 644"/>
                <a:gd name="T79" fmla="*/ 2147483647 h 92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44" h="924">
                  <a:moveTo>
                    <a:pt x="0" y="518"/>
                  </a:moveTo>
                  <a:lnTo>
                    <a:pt x="44" y="540"/>
                  </a:lnTo>
                  <a:lnTo>
                    <a:pt x="88" y="600"/>
                  </a:lnTo>
                  <a:lnTo>
                    <a:pt x="120" y="588"/>
                  </a:lnTo>
                  <a:lnTo>
                    <a:pt x="162" y="620"/>
                  </a:lnTo>
                  <a:lnTo>
                    <a:pt x="182" y="746"/>
                  </a:lnTo>
                  <a:lnTo>
                    <a:pt x="200" y="780"/>
                  </a:lnTo>
                  <a:lnTo>
                    <a:pt x="232" y="798"/>
                  </a:lnTo>
                  <a:lnTo>
                    <a:pt x="258" y="814"/>
                  </a:lnTo>
                  <a:lnTo>
                    <a:pt x="288" y="822"/>
                  </a:lnTo>
                  <a:lnTo>
                    <a:pt x="342" y="796"/>
                  </a:lnTo>
                  <a:lnTo>
                    <a:pt x="400" y="824"/>
                  </a:lnTo>
                  <a:lnTo>
                    <a:pt x="396" y="912"/>
                  </a:lnTo>
                  <a:lnTo>
                    <a:pt x="484" y="924"/>
                  </a:lnTo>
                  <a:lnTo>
                    <a:pt x="520" y="882"/>
                  </a:lnTo>
                  <a:lnTo>
                    <a:pt x="602" y="862"/>
                  </a:lnTo>
                  <a:lnTo>
                    <a:pt x="644" y="808"/>
                  </a:lnTo>
                  <a:lnTo>
                    <a:pt x="592" y="722"/>
                  </a:lnTo>
                  <a:lnTo>
                    <a:pt x="564" y="650"/>
                  </a:lnTo>
                  <a:lnTo>
                    <a:pt x="520" y="578"/>
                  </a:lnTo>
                  <a:lnTo>
                    <a:pt x="486" y="534"/>
                  </a:lnTo>
                  <a:lnTo>
                    <a:pt x="442" y="454"/>
                  </a:lnTo>
                  <a:lnTo>
                    <a:pt x="402" y="392"/>
                  </a:lnTo>
                  <a:lnTo>
                    <a:pt x="402" y="336"/>
                  </a:lnTo>
                  <a:lnTo>
                    <a:pt x="362" y="284"/>
                  </a:lnTo>
                  <a:lnTo>
                    <a:pt x="328" y="220"/>
                  </a:lnTo>
                  <a:lnTo>
                    <a:pt x="344" y="146"/>
                  </a:lnTo>
                  <a:lnTo>
                    <a:pt x="320" y="88"/>
                  </a:lnTo>
                  <a:lnTo>
                    <a:pt x="236" y="22"/>
                  </a:lnTo>
                  <a:lnTo>
                    <a:pt x="182" y="0"/>
                  </a:lnTo>
                  <a:lnTo>
                    <a:pt x="138" y="40"/>
                  </a:lnTo>
                  <a:lnTo>
                    <a:pt x="138" y="120"/>
                  </a:lnTo>
                  <a:lnTo>
                    <a:pt x="148" y="202"/>
                  </a:lnTo>
                  <a:lnTo>
                    <a:pt x="136" y="270"/>
                  </a:lnTo>
                  <a:lnTo>
                    <a:pt x="122" y="320"/>
                  </a:lnTo>
                  <a:lnTo>
                    <a:pt x="102" y="366"/>
                  </a:lnTo>
                  <a:lnTo>
                    <a:pt x="76" y="396"/>
                  </a:lnTo>
                  <a:lnTo>
                    <a:pt x="34" y="464"/>
                  </a:lnTo>
                  <a:lnTo>
                    <a:pt x="0" y="506"/>
                  </a:lnTo>
                  <a:lnTo>
                    <a:pt x="0" y="51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200">
                <a:highlight>
                  <a:srgbClr val="FEFDFC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B2C42B62-B490-4C6C-AC2F-E638AC05F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6" y="2106614"/>
              <a:ext cx="506413" cy="331787"/>
            </a:xfrm>
            <a:custGeom>
              <a:avLst/>
              <a:gdLst>
                <a:gd name="T0" fmla="*/ 2147483647 w 336"/>
                <a:gd name="T1" fmla="*/ 0 h 220"/>
                <a:gd name="T2" fmla="*/ 2147483647 w 336"/>
                <a:gd name="T3" fmla="*/ 2147483647 h 220"/>
                <a:gd name="T4" fmla="*/ 2147483647 w 336"/>
                <a:gd name="T5" fmla="*/ 2147483647 h 220"/>
                <a:gd name="T6" fmla="*/ 2147483647 w 336"/>
                <a:gd name="T7" fmla="*/ 2147483647 h 220"/>
                <a:gd name="T8" fmla="*/ 2147483647 w 336"/>
                <a:gd name="T9" fmla="*/ 2147483647 h 220"/>
                <a:gd name="T10" fmla="*/ 0 w 336"/>
                <a:gd name="T11" fmla="*/ 2147483647 h 220"/>
                <a:gd name="T12" fmla="*/ 2147483647 w 336"/>
                <a:gd name="T13" fmla="*/ 2147483647 h 220"/>
                <a:gd name="T14" fmla="*/ 2147483647 w 336"/>
                <a:gd name="T15" fmla="*/ 2147483647 h 220"/>
                <a:gd name="T16" fmla="*/ 2147483647 w 336"/>
                <a:gd name="T17" fmla="*/ 2147483647 h 220"/>
                <a:gd name="T18" fmla="*/ 2147483647 w 336"/>
                <a:gd name="T19" fmla="*/ 2147483647 h 220"/>
                <a:gd name="T20" fmla="*/ 2147483647 w 336"/>
                <a:gd name="T21" fmla="*/ 2147483647 h 220"/>
                <a:gd name="T22" fmla="*/ 2147483647 w 336"/>
                <a:gd name="T23" fmla="*/ 2147483647 h 220"/>
                <a:gd name="T24" fmla="*/ 2147483647 w 336"/>
                <a:gd name="T25" fmla="*/ 0 h 2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6" h="220">
                  <a:moveTo>
                    <a:pt x="296" y="0"/>
                  </a:moveTo>
                  <a:lnTo>
                    <a:pt x="264" y="32"/>
                  </a:lnTo>
                  <a:lnTo>
                    <a:pt x="176" y="58"/>
                  </a:lnTo>
                  <a:lnTo>
                    <a:pt x="144" y="98"/>
                  </a:lnTo>
                  <a:lnTo>
                    <a:pt x="48" y="84"/>
                  </a:lnTo>
                  <a:lnTo>
                    <a:pt x="0" y="108"/>
                  </a:lnTo>
                  <a:lnTo>
                    <a:pt x="92" y="220"/>
                  </a:lnTo>
                  <a:lnTo>
                    <a:pt x="176" y="208"/>
                  </a:lnTo>
                  <a:lnTo>
                    <a:pt x="286" y="164"/>
                  </a:lnTo>
                  <a:lnTo>
                    <a:pt x="326" y="144"/>
                  </a:lnTo>
                  <a:lnTo>
                    <a:pt x="336" y="90"/>
                  </a:lnTo>
                  <a:lnTo>
                    <a:pt x="296" y="2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200" dirty="0">
                <a:highlight>
                  <a:srgbClr val="FEFDFC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82" name="Freeform 31">
              <a:extLst>
                <a:ext uri="{FF2B5EF4-FFF2-40B4-BE49-F238E27FC236}">
                  <a16:creationId xmlns:a16="http://schemas.microsoft.com/office/drawing/2014/main" id="{912B2F60-13A3-49A7-8796-BF56929E7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4214" y="2324100"/>
              <a:ext cx="3175" cy="7938"/>
            </a:xfrm>
            <a:custGeom>
              <a:avLst/>
              <a:gdLst>
                <a:gd name="T0" fmla="*/ 2147483647 w 2"/>
                <a:gd name="T1" fmla="*/ 0 h 6"/>
                <a:gd name="T2" fmla="*/ 0 w 2"/>
                <a:gd name="T3" fmla="*/ 2147483647 h 6"/>
                <a:gd name="T4" fmla="*/ 2147483647 w 2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cubicBezTo>
                    <a:pt x="1" y="2"/>
                    <a:pt x="0" y="6"/>
                    <a:pt x="0" y="6"/>
                  </a:cubicBezTo>
                  <a:cubicBezTo>
                    <a:pt x="0" y="6"/>
                    <a:pt x="1" y="2"/>
                    <a:pt x="2" y="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1200">
                <a:highlight>
                  <a:srgbClr val="FEFDFC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1E33A3F5-0E9A-4028-AE41-B8EA0EE6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513" y="2328864"/>
              <a:ext cx="1065212" cy="1004887"/>
            </a:xfrm>
            <a:custGeom>
              <a:avLst/>
              <a:gdLst>
                <a:gd name="T0" fmla="*/ 2147483647 w 708"/>
                <a:gd name="T1" fmla="*/ 0 h 668"/>
                <a:gd name="T2" fmla="*/ 2147483647 w 708"/>
                <a:gd name="T3" fmla="*/ 2147483647 h 668"/>
                <a:gd name="T4" fmla="*/ 2147483647 w 708"/>
                <a:gd name="T5" fmla="*/ 2147483647 h 668"/>
                <a:gd name="T6" fmla="*/ 2147483647 w 708"/>
                <a:gd name="T7" fmla="*/ 2147483647 h 668"/>
                <a:gd name="T8" fmla="*/ 2147483647 w 708"/>
                <a:gd name="T9" fmla="*/ 2147483647 h 668"/>
                <a:gd name="T10" fmla="*/ 2147483647 w 708"/>
                <a:gd name="T11" fmla="*/ 2147483647 h 668"/>
                <a:gd name="T12" fmla="*/ 2147483647 w 708"/>
                <a:gd name="T13" fmla="*/ 2147483647 h 668"/>
                <a:gd name="T14" fmla="*/ 2147483647 w 708"/>
                <a:gd name="T15" fmla="*/ 2147483647 h 668"/>
                <a:gd name="T16" fmla="*/ 2147483647 w 708"/>
                <a:gd name="T17" fmla="*/ 2147483647 h 668"/>
                <a:gd name="T18" fmla="*/ 2147483647 w 708"/>
                <a:gd name="T19" fmla="*/ 2147483647 h 668"/>
                <a:gd name="T20" fmla="*/ 2147483647 w 708"/>
                <a:gd name="T21" fmla="*/ 2147483647 h 668"/>
                <a:gd name="T22" fmla="*/ 2147483647 w 708"/>
                <a:gd name="T23" fmla="*/ 2147483647 h 668"/>
                <a:gd name="T24" fmla="*/ 2147483647 w 708"/>
                <a:gd name="T25" fmla="*/ 2147483647 h 668"/>
                <a:gd name="T26" fmla="*/ 2147483647 w 708"/>
                <a:gd name="T27" fmla="*/ 2147483647 h 668"/>
                <a:gd name="T28" fmla="*/ 2147483647 w 708"/>
                <a:gd name="T29" fmla="*/ 2147483647 h 668"/>
                <a:gd name="T30" fmla="*/ 2147483647 w 708"/>
                <a:gd name="T31" fmla="*/ 2147483647 h 668"/>
                <a:gd name="T32" fmla="*/ 2147483647 w 708"/>
                <a:gd name="T33" fmla="*/ 2147483647 h 668"/>
                <a:gd name="T34" fmla="*/ 2147483647 w 708"/>
                <a:gd name="T35" fmla="*/ 2147483647 h 668"/>
                <a:gd name="T36" fmla="*/ 2147483647 w 708"/>
                <a:gd name="T37" fmla="*/ 2147483647 h 668"/>
                <a:gd name="T38" fmla="*/ 2147483647 w 708"/>
                <a:gd name="T39" fmla="*/ 2147483647 h 668"/>
                <a:gd name="T40" fmla="*/ 2147483647 w 708"/>
                <a:gd name="T41" fmla="*/ 2147483647 h 668"/>
                <a:gd name="T42" fmla="*/ 2147483647 w 708"/>
                <a:gd name="T43" fmla="*/ 2147483647 h 668"/>
                <a:gd name="T44" fmla="*/ 2147483647 w 708"/>
                <a:gd name="T45" fmla="*/ 2147483647 h 668"/>
                <a:gd name="T46" fmla="*/ 2147483647 w 708"/>
                <a:gd name="T47" fmla="*/ 2147483647 h 668"/>
                <a:gd name="T48" fmla="*/ 0 w 708"/>
                <a:gd name="T49" fmla="*/ 2147483647 h 668"/>
                <a:gd name="T50" fmla="*/ 2147483647 w 708"/>
                <a:gd name="T51" fmla="*/ 2147483647 h 668"/>
                <a:gd name="T52" fmla="*/ 2147483647 w 708"/>
                <a:gd name="T53" fmla="*/ 2147483647 h 668"/>
                <a:gd name="T54" fmla="*/ 2147483647 w 708"/>
                <a:gd name="T55" fmla="*/ 0 h 66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8" h="668">
                  <a:moveTo>
                    <a:pt x="350" y="0"/>
                  </a:moveTo>
                  <a:cubicBezTo>
                    <a:pt x="350" y="2"/>
                    <a:pt x="353" y="25"/>
                    <a:pt x="354" y="28"/>
                  </a:cubicBezTo>
                  <a:cubicBezTo>
                    <a:pt x="355" y="32"/>
                    <a:pt x="364" y="36"/>
                    <a:pt x="364" y="36"/>
                  </a:cubicBezTo>
                  <a:lnTo>
                    <a:pt x="400" y="74"/>
                  </a:lnTo>
                  <a:lnTo>
                    <a:pt x="422" y="134"/>
                  </a:lnTo>
                  <a:lnTo>
                    <a:pt x="464" y="168"/>
                  </a:lnTo>
                  <a:lnTo>
                    <a:pt x="482" y="234"/>
                  </a:lnTo>
                  <a:lnTo>
                    <a:pt x="538" y="268"/>
                  </a:lnTo>
                  <a:lnTo>
                    <a:pt x="586" y="324"/>
                  </a:lnTo>
                  <a:lnTo>
                    <a:pt x="632" y="418"/>
                  </a:lnTo>
                  <a:lnTo>
                    <a:pt x="648" y="492"/>
                  </a:lnTo>
                  <a:lnTo>
                    <a:pt x="708" y="540"/>
                  </a:lnTo>
                  <a:lnTo>
                    <a:pt x="572" y="572"/>
                  </a:lnTo>
                  <a:lnTo>
                    <a:pt x="506" y="598"/>
                  </a:lnTo>
                  <a:lnTo>
                    <a:pt x="426" y="602"/>
                  </a:lnTo>
                  <a:lnTo>
                    <a:pt x="382" y="618"/>
                  </a:lnTo>
                  <a:lnTo>
                    <a:pt x="320" y="668"/>
                  </a:lnTo>
                  <a:lnTo>
                    <a:pt x="314" y="634"/>
                  </a:lnTo>
                  <a:lnTo>
                    <a:pt x="232" y="600"/>
                  </a:lnTo>
                  <a:lnTo>
                    <a:pt x="120" y="606"/>
                  </a:lnTo>
                  <a:lnTo>
                    <a:pt x="188" y="322"/>
                  </a:lnTo>
                  <a:lnTo>
                    <a:pt x="134" y="256"/>
                  </a:lnTo>
                  <a:lnTo>
                    <a:pt x="18" y="238"/>
                  </a:lnTo>
                  <a:lnTo>
                    <a:pt x="2" y="208"/>
                  </a:lnTo>
                  <a:lnTo>
                    <a:pt x="0" y="128"/>
                  </a:lnTo>
                  <a:lnTo>
                    <a:pt x="102" y="82"/>
                  </a:lnTo>
                  <a:lnTo>
                    <a:pt x="180" y="7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200">
                <a:highlight>
                  <a:srgbClr val="FEFDFC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84" name="Freeform 33">
              <a:extLst>
                <a:ext uri="{FF2B5EF4-FFF2-40B4-BE49-F238E27FC236}">
                  <a16:creationId xmlns:a16="http://schemas.microsoft.com/office/drawing/2014/main" id="{60EBF9EA-4CB5-4994-B0FD-0930B87E2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863" y="4808539"/>
              <a:ext cx="2127250" cy="1196975"/>
            </a:xfrm>
            <a:custGeom>
              <a:avLst/>
              <a:gdLst>
                <a:gd name="T0" fmla="*/ 2147483647 w 1414"/>
                <a:gd name="T1" fmla="*/ 2147483647 h 796"/>
                <a:gd name="T2" fmla="*/ 2147483647 w 1414"/>
                <a:gd name="T3" fmla="*/ 2147483647 h 796"/>
                <a:gd name="T4" fmla="*/ 2147483647 w 1414"/>
                <a:gd name="T5" fmla="*/ 2147483647 h 796"/>
                <a:gd name="T6" fmla="*/ 2147483647 w 1414"/>
                <a:gd name="T7" fmla="*/ 2147483647 h 796"/>
                <a:gd name="T8" fmla="*/ 2147483647 w 1414"/>
                <a:gd name="T9" fmla="*/ 2147483647 h 796"/>
                <a:gd name="T10" fmla="*/ 2147483647 w 1414"/>
                <a:gd name="T11" fmla="*/ 2147483647 h 796"/>
                <a:gd name="T12" fmla="*/ 2147483647 w 1414"/>
                <a:gd name="T13" fmla="*/ 2147483647 h 796"/>
                <a:gd name="T14" fmla="*/ 2147483647 w 1414"/>
                <a:gd name="T15" fmla="*/ 2147483647 h 796"/>
                <a:gd name="T16" fmla="*/ 2147483647 w 1414"/>
                <a:gd name="T17" fmla="*/ 2147483647 h 796"/>
                <a:gd name="T18" fmla="*/ 2147483647 w 1414"/>
                <a:gd name="T19" fmla="*/ 2147483647 h 796"/>
                <a:gd name="T20" fmla="*/ 2147483647 w 1414"/>
                <a:gd name="T21" fmla="*/ 2147483647 h 796"/>
                <a:gd name="T22" fmla="*/ 2147483647 w 1414"/>
                <a:gd name="T23" fmla="*/ 2147483647 h 796"/>
                <a:gd name="T24" fmla="*/ 2147483647 w 1414"/>
                <a:gd name="T25" fmla="*/ 2147483647 h 796"/>
                <a:gd name="T26" fmla="*/ 2147483647 w 1414"/>
                <a:gd name="T27" fmla="*/ 2147483647 h 796"/>
                <a:gd name="T28" fmla="*/ 2147483647 w 1414"/>
                <a:gd name="T29" fmla="*/ 2147483647 h 796"/>
                <a:gd name="T30" fmla="*/ 2147483647 w 1414"/>
                <a:gd name="T31" fmla="*/ 2147483647 h 796"/>
                <a:gd name="T32" fmla="*/ 2147483647 w 1414"/>
                <a:gd name="T33" fmla="*/ 2147483647 h 796"/>
                <a:gd name="T34" fmla="*/ 2147483647 w 1414"/>
                <a:gd name="T35" fmla="*/ 2147483647 h 796"/>
                <a:gd name="T36" fmla="*/ 2147483647 w 1414"/>
                <a:gd name="T37" fmla="*/ 2147483647 h 796"/>
                <a:gd name="T38" fmla="*/ 2147483647 w 1414"/>
                <a:gd name="T39" fmla="*/ 2147483647 h 796"/>
                <a:gd name="T40" fmla="*/ 2147483647 w 1414"/>
                <a:gd name="T41" fmla="*/ 2147483647 h 796"/>
                <a:gd name="T42" fmla="*/ 2147483647 w 1414"/>
                <a:gd name="T43" fmla="*/ 2147483647 h 796"/>
                <a:gd name="T44" fmla="*/ 2147483647 w 1414"/>
                <a:gd name="T45" fmla="*/ 2147483647 h 796"/>
                <a:gd name="T46" fmla="*/ 2147483647 w 1414"/>
                <a:gd name="T47" fmla="*/ 2147483647 h 796"/>
                <a:gd name="T48" fmla="*/ 2147483647 w 1414"/>
                <a:gd name="T49" fmla="*/ 2147483647 h 796"/>
                <a:gd name="T50" fmla="*/ 2147483647 w 1414"/>
                <a:gd name="T51" fmla="*/ 2147483647 h 796"/>
                <a:gd name="T52" fmla="*/ 2147483647 w 1414"/>
                <a:gd name="T53" fmla="*/ 2147483647 h 796"/>
                <a:gd name="T54" fmla="*/ 2147483647 w 1414"/>
                <a:gd name="T55" fmla="*/ 2147483647 h 796"/>
                <a:gd name="T56" fmla="*/ 2147483647 w 1414"/>
                <a:gd name="T57" fmla="*/ 2147483647 h 796"/>
                <a:gd name="T58" fmla="*/ 2147483647 w 1414"/>
                <a:gd name="T59" fmla="*/ 2147483647 h 796"/>
                <a:gd name="T60" fmla="*/ 2147483647 w 1414"/>
                <a:gd name="T61" fmla="*/ 2147483647 h 796"/>
                <a:gd name="T62" fmla="*/ 2147483647 w 1414"/>
                <a:gd name="T63" fmla="*/ 2147483647 h 796"/>
                <a:gd name="T64" fmla="*/ 2147483647 w 1414"/>
                <a:gd name="T65" fmla="*/ 2147483647 h 796"/>
                <a:gd name="T66" fmla="*/ 2147483647 w 1414"/>
                <a:gd name="T67" fmla="*/ 2147483647 h 796"/>
                <a:gd name="T68" fmla="*/ 2147483647 w 1414"/>
                <a:gd name="T69" fmla="*/ 2147483647 h 79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414" h="796">
                  <a:moveTo>
                    <a:pt x="522" y="550"/>
                  </a:moveTo>
                  <a:cubicBezTo>
                    <a:pt x="515" y="543"/>
                    <a:pt x="508" y="537"/>
                    <a:pt x="500" y="532"/>
                  </a:cubicBezTo>
                  <a:cubicBezTo>
                    <a:pt x="496" y="526"/>
                    <a:pt x="495" y="524"/>
                    <a:pt x="488" y="524"/>
                  </a:cubicBezTo>
                  <a:lnTo>
                    <a:pt x="444" y="548"/>
                  </a:lnTo>
                  <a:lnTo>
                    <a:pt x="368" y="552"/>
                  </a:lnTo>
                  <a:lnTo>
                    <a:pt x="306" y="580"/>
                  </a:lnTo>
                  <a:lnTo>
                    <a:pt x="286" y="516"/>
                  </a:lnTo>
                  <a:lnTo>
                    <a:pt x="316" y="478"/>
                  </a:lnTo>
                  <a:lnTo>
                    <a:pt x="362" y="430"/>
                  </a:lnTo>
                  <a:lnTo>
                    <a:pt x="356" y="400"/>
                  </a:lnTo>
                  <a:lnTo>
                    <a:pt x="258" y="406"/>
                  </a:lnTo>
                  <a:lnTo>
                    <a:pt x="226" y="378"/>
                  </a:lnTo>
                  <a:lnTo>
                    <a:pt x="196" y="344"/>
                  </a:lnTo>
                  <a:lnTo>
                    <a:pt x="228" y="312"/>
                  </a:lnTo>
                  <a:lnTo>
                    <a:pt x="178" y="238"/>
                  </a:lnTo>
                  <a:lnTo>
                    <a:pt x="150" y="232"/>
                  </a:lnTo>
                  <a:lnTo>
                    <a:pt x="104" y="252"/>
                  </a:lnTo>
                  <a:lnTo>
                    <a:pt x="98" y="268"/>
                  </a:lnTo>
                  <a:lnTo>
                    <a:pt x="0" y="270"/>
                  </a:lnTo>
                  <a:lnTo>
                    <a:pt x="8" y="230"/>
                  </a:lnTo>
                  <a:lnTo>
                    <a:pt x="52" y="214"/>
                  </a:lnTo>
                  <a:lnTo>
                    <a:pt x="162" y="210"/>
                  </a:lnTo>
                  <a:lnTo>
                    <a:pt x="160" y="146"/>
                  </a:lnTo>
                  <a:lnTo>
                    <a:pt x="108" y="86"/>
                  </a:lnTo>
                  <a:lnTo>
                    <a:pt x="148" y="46"/>
                  </a:lnTo>
                  <a:lnTo>
                    <a:pt x="228" y="36"/>
                  </a:lnTo>
                  <a:lnTo>
                    <a:pt x="296" y="0"/>
                  </a:lnTo>
                  <a:lnTo>
                    <a:pt x="346" y="32"/>
                  </a:lnTo>
                  <a:lnTo>
                    <a:pt x="384" y="96"/>
                  </a:lnTo>
                  <a:lnTo>
                    <a:pt x="388" y="156"/>
                  </a:lnTo>
                  <a:lnTo>
                    <a:pt x="428" y="234"/>
                  </a:lnTo>
                  <a:lnTo>
                    <a:pt x="494" y="240"/>
                  </a:lnTo>
                  <a:lnTo>
                    <a:pt x="506" y="190"/>
                  </a:lnTo>
                  <a:lnTo>
                    <a:pt x="554" y="142"/>
                  </a:lnTo>
                  <a:lnTo>
                    <a:pt x="628" y="160"/>
                  </a:lnTo>
                  <a:lnTo>
                    <a:pt x="636" y="220"/>
                  </a:lnTo>
                  <a:lnTo>
                    <a:pt x="664" y="256"/>
                  </a:lnTo>
                  <a:lnTo>
                    <a:pt x="794" y="274"/>
                  </a:lnTo>
                  <a:lnTo>
                    <a:pt x="838" y="320"/>
                  </a:lnTo>
                  <a:lnTo>
                    <a:pt x="834" y="370"/>
                  </a:lnTo>
                  <a:lnTo>
                    <a:pt x="874" y="414"/>
                  </a:lnTo>
                  <a:lnTo>
                    <a:pt x="954" y="468"/>
                  </a:lnTo>
                  <a:lnTo>
                    <a:pt x="1058" y="470"/>
                  </a:lnTo>
                  <a:lnTo>
                    <a:pt x="1118" y="450"/>
                  </a:lnTo>
                  <a:lnTo>
                    <a:pt x="1166" y="444"/>
                  </a:lnTo>
                  <a:lnTo>
                    <a:pt x="1230" y="482"/>
                  </a:lnTo>
                  <a:lnTo>
                    <a:pt x="1298" y="502"/>
                  </a:lnTo>
                  <a:lnTo>
                    <a:pt x="1388" y="524"/>
                  </a:lnTo>
                  <a:lnTo>
                    <a:pt x="1384" y="584"/>
                  </a:lnTo>
                  <a:lnTo>
                    <a:pt x="1348" y="632"/>
                  </a:lnTo>
                  <a:lnTo>
                    <a:pt x="1414" y="736"/>
                  </a:lnTo>
                  <a:lnTo>
                    <a:pt x="1322" y="770"/>
                  </a:lnTo>
                  <a:lnTo>
                    <a:pt x="1256" y="730"/>
                  </a:lnTo>
                  <a:lnTo>
                    <a:pt x="1236" y="684"/>
                  </a:lnTo>
                  <a:lnTo>
                    <a:pt x="1186" y="680"/>
                  </a:lnTo>
                  <a:lnTo>
                    <a:pt x="1150" y="708"/>
                  </a:lnTo>
                  <a:lnTo>
                    <a:pt x="1162" y="754"/>
                  </a:lnTo>
                  <a:lnTo>
                    <a:pt x="1178" y="788"/>
                  </a:lnTo>
                  <a:cubicBezTo>
                    <a:pt x="1119" y="792"/>
                    <a:pt x="1157" y="790"/>
                    <a:pt x="1066" y="790"/>
                  </a:cubicBezTo>
                  <a:cubicBezTo>
                    <a:pt x="982" y="787"/>
                    <a:pt x="1033" y="796"/>
                    <a:pt x="1004" y="784"/>
                  </a:cubicBezTo>
                  <a:cubicBezTo>
                    <a:pt x="993" y="779"/>
                    <a:pt x="970" y="776"/>
                    <a:pt x="970" y="776"/>
                  </a:cubicBezTo>
                  <a:lnTo>
                    <a:pt x="884" y="728"/>
                  </a:lnTo>
                  <a:lnTo>
                    <a:pt x="834" y="684"/>
                  </a:lnTo>
                  <a:lnTo>
                    <a:pt x="776" y="668"/>
                  </a:lnTo>
                  <a:lnTo>
                    <a:pt x="712" y="640"/>
                  </a:lnTo>
                  <a:lnTo>
                    <a:pt x="662" y="612"/>
                  </a:lnTo>
                  <a:lnTo>
                    <a:pt x="604" y="626"/>
                  </a:lnTo>
                  <a:lnTo>
                    <a:pt x="544" y="628"/>
                  </a:lnTo>
                  <a:lnTo>
                    <a:pt x="524" y="602"/>
                  </a:lnTo>
                  <a:lnTo>
                    <a:pt x="522" y="55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85" name="Freeform 34">
              <a:extLst>
                <a:ext uri="{FF2B5EF4-FFF2-40B4-BE49-F238E27FC236}">
                  <a16:creationId xmlns:a16="http://schemas.microsoft.com/office/drawing/2014/main" id="{0AA7E6E3-6549-4DF8-9BA9-9B859DC89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3463" y="3444876"/>
              <a:ext cx="1350962" cy="1774825"/>
            </a:xfrm>
            <a:custGeom>
              <a:avLst/>
              <a:gdLst>
                <a:gd name="T0" fmla="*/ 2147483647 w 898"/>
                <a:gd name="T1" fmla="*/ 2147483647 h 1180"/>
                <a:gd name="T2" fmla="*/ 2147483647 w 898"/>
                <a:gd name="T3" fmla="*/ 2147483647 h 1180"/>
                <a:gd name="T4" fmla="*/ 2147483647 w 898"/>
                <a:gd name="T5" fmla="*/ 2147483647 h 1180"/>
                <a:gd name="T6" fmla="*/ 2147483647 w 898"/>
                <a:gd name="T7" fmla="*/ 2147483647 h 1180"/>
                <a:gd name="T8" fmla="*/ 2147483647 w 898"/>
                <a:gd name="T9" fmla="*/ 2147483647 h 1180"/>
                <a:gd name="T10" fmla="*/ 2147483647 w 898"/>
                <a:gd name="T11" fmla="*/ 2147483647 h 1180"/>
                <a:gd name="T12" fmla="*/ 2147483647 w 898"/>
                <a:gd name="T13" fmla="*/ 2147483647 h 1180"/>
                <a:gd name="T14" fmla="*/ 2147483647 w 898"/>
                <a:gd name="T15" fmla="*/ 2147483647 h 1180"/>
                <a:gd name="T16" fmla="*/ 2147483647 w 898"/>
                <a:gd name="T17" fmla="*/ 2147483647 h 1180"/>
                <a:gd name="T18" fmla="*/ 2147483647 w 898"/>
                <a:gd name="T19" fmla="*/ 2147483647 h 1180"/>
                <a:gd name="T20" fmla="*/ 2147483647 w 898"/>
                <a:gd name="T21" fmla="*/ 2147483647 h 1180"/>
                <a:gd name="T22" fmla="*/ 2147483647 w 898"/>
                <a:gd name="T23" fmla="*/ 2147483647 h 1180"/>
                <a:gd name="T24" fmla="*/ 2147483647 w 898"/>
                <a:gd name="T25" fmla="*/ 2147483647 h 1180"/>
                <a:gd name="T26" fmla="*/ 2147483647 w 898"/>
                <a:gd name="T27" fmla="*/ 2147483647 h 1180"/>
                <a:gd name="T28" fmla="*/ 2147483647 w 898"/>
                <a:gd name="T29" fmla="*/ 2147483647 h 1180"/>
                <a:gd name="T30" fmla="*/ 2147483647 w 898"/>
                <a:gd name="T31" fmla="*/ 2147483647 h 1180"/>
                <a:gd name="T32" fmla="*/ 2147483647 w 898"/>
                <a:gd name="T33" fmla="*/ 2147483647 h 1180"/>
                <a:gd name="T34" fmla="*/ 2147483647 w 898"/>
                <a:gd name="T35" fmla="*/ 2147483647 h 1180"/>
                <a:gd name="T36" fmla="*/ 2147483647 w 898"/>
                <a:gd name="T37" fmla="*/ 2147483647 h 1180"/>
                <a:gd name="T38" fmla="*/ 2147483647 w 898"/>
                <a:gd name="T39" fmla="*/ 2147483647 h 1180"/>
                <a:gd name="T40" fmla="*/ 2147483647 w 898"/>
                <a:gd name="T41" fmla="*/ 2147483647 h 1180"/>
                <a:gd name="T42" fmla="*/ 2147483647 w 898"/>
                <a:gd name="T43" fmla="*/ 2147483647 h 1180"/>
                <a:gd name="T44" fmla="*/ 2147483647 w 898"/>
                <a:gd name="T45" fmla="*/ 2147483647 h 1180"/>
                <a:gd name="T46" fmla="*/ 2147483647 w 898"/>
                <a:gd name="T47" fmla="*/ 2147483647 h 1180"/>
                <a:gd name="T48" fmla="*/ 2147483647 w 898"/>
                <a:gd name="T49" fmla="*/ 2147483647 h 1180"/>
                <a:gd name="T50" fmla="*/ 2147483647 w 898"/>
                <a:gd name="T51" fmla="*/ 2147483647 h 1180"/>
                <a:gd name="T52" fmla="*/ 2147483647 w 898"/>
                <a:gd name="T53" fmla="*/ 2147483647 h 1180"/>
                <a:gd name="T54" fmla="*/ 2147483647 w 898"/>
                <a:gd name="T55" fmla="*/ 2147483647 h 1180"/>
                <a:gd name="T56" fmla="*/ 0 w 898"/>
                <a:gd name="T57" fmla="*/ 2147483647 h 1180"/>
                <a:gd name="T58" fmla="*/ 2147483647 w 898"/>
                <a:gd name="T59" fmla="*/ 2147483647 h 1180"/>
                <a:gd name="T60" fmla="*/ 2147483647 w 898"/>
                <a:gd name="T61" fmla="*/ 2147483647 h 1180"/>
                <a:gd name="T62" fmla="*/ 2147483647 w 898"/>
                <a:gd name="T63" fmla="*/ 2147483647 h 1180"/>
                <a:gd name="T64" fmla="*/ 2147483647 w 898"/>
                <a:gd name="T65" fmla="*/ 2147483647 h 1180"/>
                <a:gd name="T66" fmla="*/ 2147483647 w 898"/>
                <a:gd name="T67" fmla="*/ 2147483647 h 1180"/>
                <a:gd name="T68" fmla="*/ 2147483647 w 898"/>
                <a:gd name="T69" fmla="*/ 2147483647 h 1180"/>
                <a:gd name="T70" fmla="*/ 2147483647 w 898"/>
                <a:gd name="T71" fmla="*/ 2147483647 h 1180"/>
                <a:gd name="T72" fmla="*/ 2147483647 w 898"/>
                <a:gd name="T73" fmla="*/ 2147483647 h 1180"/>
                <a:gd name="T74" fmla="*/ 2147483647 w 898"/>
                <a:gd name="T75" fmla="*/ 2147483647 h 1180"/>
                <a:gd name="T76" fmla="*/ 2147483647 w 898"/>
                <a:gd name="T77" fmla="*/ 2147483647 h 1180"/>
                <a:gd name="T78" fmla="*/ 2147483647 w 898"/>
                <a:gd name="T79" fmla="*/ 2147483647 h 1180"/>
                <a:gd name="T80" fmla="*/ 2147483647 w 898"/>
                <a:gd name="T81" fmla="*/ 0 h 1180"/>
                <a:gd name="T82" fmla="*/ 2147483647 w 898"/>
                <a:gd name="T83" fmla="*/ 2147483647 h 1180"/>
                <a:gd name="T84" fmla="*/ 2147483647 w 898"/>
                <a:gd name="T85" fmla="*/ 2147483647 h 1180"/>
                <a:gd name="T86" fmla="*/ 2147483647 w 898"/>
                <a:gd name="T87" fmla="*/ 2147483647 h 1180"/>
                <a:gd name="T88" fmla="*/ 2147483647 w 898"/>
                <a:gd name="T89" fmla="*/ 2147483647 h 1180"/>
                <a:gd name="T90" fmla="*/ 2147483647 w 898"/>
                <a:gd name="T91" fmla="*/ 2147483647 h 1180"/>
                <a:gd name="T92" fmla="*/ 2147483647 w 898"/>
                <a:gd name="T93" fmla="*/ 2147483647 h 1180"/>
                <a:gd name="T94" fmla="*/ 2147483647 w 898"/>
                <a:gd name="T95" fmla="*/ 2147483647 h 1180"/>
                <a:gd name="T96" fmla="*/ 2147483647 w 898"/>
                <a:gd name="T97" fmla="*/ 2147483647 h 1180"/>
                <a:gd name="T98" fmla="*/ 2147483647 w 898"/>
                <a:gd name="T99" fmla="*/ 2147483647 h 1180"/>
                <a:gd name="T100" fmla="*/ 2147483647 w 898"/>
                <a:gd name="T101" fmla="*/ 2147483647 h 1180"/>
                <a:gd name="T102" fmla="*/ 2147483647 w 898"/>
                <a:gd name="T103" fmla="*/ 2147483647 h 1180"/>
                <a:gd name="T104" fmla="*/ 2147483647 w 898"/>
                <a:gd name="T105" fmla="*/ 2147483647 h 1180"/>
                <a:gd name="T106" fmla="*/ 2147483647 w 898"/>
                <a:gd name="T107" fmla="*/ 2147483647 h 1180"/>
                <a:gd name="T108" fmla="*/ 2147483647 w 898"/>
                <a:gd name="T109" fmla="*/ 2147483647 h 118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898" h="1180">
                  <a:moveTo>
                    <a:pt x="736" y="566"/>
                  </a:moveTo>
                  <a:cubicBezTo>
                    <a:pt x="721" y="581"/>
                    <a:pt x="709" y="600"/>
                    <a:pt x="686" y="600"/>
                  </a:cubicBezTo>
                  <a:lnTo>
                    <a:pt x="660" y="564"/>
                  </a:lnTo>
                  <a:lnTo>
                    <a:pt x="606" y="582"/>
                  </a:lnTo>
                  <a:lnTo>
                    <a:pt x="594" y="636"/>
                  </a:lnTo>
                  <a:lnTo>
                    <a:pt x="564" y="726"/>
                  </a:lnTo>
                  <a:lnTo>
                    <a:pt x="520" y="794"/>
                  </a:lnTo>
                  <a:lnTo>
                    <a:pt x="466" y="816"/>
                  </a:lnTo>
                  <a:lnTo>
                    <a:pt x="456" y="876"/>
                  </a:lnTo>
                  <a:lnTo>
                    <a:pt x="486" y="934"/>
                  </a:lnTo>
                  <a:lnTo>
                    <a:pt x="508" y="970"/>
                  </a:lnTo>
                  <a:lnTo>
                    <a:pt x="520" y="1030"/>
                  </a:lnTo>
                  <a:lnTo>
                    <a:pt x="560" y="1082"/>
                  </a:lnTo>
                  <a:lnTo>
                    <a:pt x="598" y="1126"/>
                  </a:lnTo>
                  <a:lnTo>
                    <a:pt x="590" y="1166"/>
                  </a:lnTo>
                  <a:lnTo>
                    <a:pt x="564" y="1180"/>
                  </a:lnTo>
                  <a:lnTo>
                    <a:pt x="544" y="1172"/>
                  </a:lnTo>
                  <a:lnTo>
                    <a:pt x="430" y="1152"/>
                  </a:lnTo>
                  <a:lnTo>
                    <a:pt x="402" y="1120"/>
                  </a:lnTo>
                  <a:lnTo>
                    <a:pt x="396" y="1056"/>
                  </a:lnTo>
                  <a:lnTo>
                    <a:pt x="314" y="1038"/>
                  </a:lnTo>
                  <a:lnTo>
                    <a:pt x="266" y="1088"/>
                  </a:lnTo>
                  <a:lnTo>
                    <a:pt x="252" y="1140"/>
                  </a:lnTo>
                  <a:lnTo>
                    <a:pt x="190" y="1132"/>
                  </a:lnTo>
                  <a:lnTo>
                    <a:pt x="156" y="1064"/>
                  </a:lnTo>
                  <a:lnTo>
                    <a:pt x="148" y="980"/>
                  </a:lnTo>
                  <a:lnTo>
                    <a:pt x="100" y="914"/>
                  </a:lnTo>
                  <a:lnTo>
                    <a:pt x="14" y="856"/>
                  </a:lnTo>
                  <a:lnTo>
                    <a:pt x="0" y="780"/>
                  </a:lnTo>
                  <a:lnTo>
                    <a:pt x="102" y="690"/>
                  </a:lnTo>
                  <a:lnTo>
                    <a:pt x="88" y="534"/>
                  </a:lnTo>
                  <a:lnTo>
                    <a:pt x="66" y="456"/>
                  </a:lnTo>
                  <a:lnTo>
                    <a:pt x="38" y="432"/>
                  </a:lnTo>
                  <a:lnTo>
                    <a:pt x="90" y="316"/>
                  </a:lnTo>
                  <a:lnTo>
                    <a:pt x="218" y="300"/>
                  </a:lnTo>
                  <a:lnTo>
                    <a:pt x="310" y="290"/>
                  </a:lnTo>
                  <a:lnTo>
                    <a:pt x="390" y="210"/>
                  </a:lnTo>
                  <a:lnTo>
                    <a:pt x="472" y="210"/>
                  </a:lnTo>
                  <a:lnTo>
                    <a:pt x="488" y="84"/>
                  </a:lnTo>
                  <a:lnTo>
                    <a:pt x="578" y="34"/>
                  </a:lnTo>
                  <a:lnTo>
                    <a:pt x="584" y="0"/>
                  </a:lnTo>
                  <a:lnTo>
                    <a:pt x="636" y="90"/>
                  </a:lnTo>
                  <a:lnTo>
                    <a:pt x="680" y="128"/>
                  </a:lnTo>
                  <a:lnTo>
                    <a:pt x="748" y="116"/>
                  </a:lnTo>
                  <a:lnTo>
                    <a:pt x="808" y="124"/>
                  </a:lnTo>
                  <a:lnTo>
                    <a:pt x="864" y="164"/>
                  </a:lnTo>
                  <a:lnTo>
                    <a:pt x="898" y="234"/>
                  </a:lnTo>
                  <a:lnTo>
                    <a:pt x="882" y="316"/>
                  </a:lnTo>
                  <a:lnTo>
                    <a:pt x="882" y="386"/>
                  </a:lnTo>
                  <a:lnTo>
                    <a:pt x="868" y="424"/>
                  </a:lnTo>
                  <a:lnTo>
                    <a:pt x="842" y="432"/>
                  </a:lnTo>
                  <a:lnTo>
                    <a:pt x="834" y="460"/>
                  </a:lnTo>
                  <a:lnTo>
                    <a:pt x="786" y="484"/>
                  </a:lnTo>
                  <a:lnTo>
                    <a:pt x="752" y="524"/>
                  </a:lnTo>
                  <a:lnTo>
                    <a:pt x="736" y="566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200">
                <a:highlight>
                  <a:srgbClr val="FEFDFC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480B0BF4-C64C-4ADA-A8D6-734DB2116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151188"/>
              <a:ext cx="1250950" cy="1287462"/>
            </a:xfrm>
            <a:custGeom>
              <a:avLst/>
              <a:gdLst>
                <a:gd name="T0" fmla="*/ 2147483647 w 832"/>
                <a:gd name="T1" fmla="*/ 0 h 856"/>
                <a:gd name="T2" fmla="*/ 2147483647 w 832"/>
                <a:gd name="T3" fmla="*/ 2147483647 h 856"/>
                <a:gd name="T4" fmla="*/ 2147483647 w 832"/>
                <a:gd name="T5" fmla="*/ 2147483647 h 856"/>
                <a:gd name="T6" fmla="*/ 2147483647 w 832"/>
                <a:gd name="T7" fmla="*/ 2147483647 h 856"/>
                <a:gd name="T8" fmla="*/ 2147483647 w 832"/>
                <a:gd name="T9" fmla="*/ 2147483647 h 856"/>
                <a:gd name="T10" fmla="*/ 2147483647 w 832"/>
                <a:gd name="T11" fmla="*/ 2147483647 h 856"/>
                <a:gd name="T12" fmla="*/ 2147483647 w 832"/>
                <a:gd name="T13" fmla="*/ 2147483647 h 856"/>
                <a:gd name="T14" fmla="*/ 0 w 832"/>
                <a:gd name="T15" fmla="*/ 2147483647 h 856"/>
                <a:gd name="T16" fmla="*/ 2147483647 w 832"/>
                <a:gd name="T17" fmla="*/ 2147483647 h 856"/>
                <a:gd name="T18" fmla="*/ 2147483647 w 832"/>
                <a:gd name="T19" fmla="*/ 2147483647 h 856"/>
                <a:gd name="T20" fmla="*/ 2147483647 w 832"/>
                <a:gd name="T21" fmla="*/ 2147483647 h 856"/>
                <a:gd name="T22" fmla="*/ 2147483647 w 832"/>
                <a:gd name="T23" fmla="*/ 2147483647 h 856"/>
                <a:gd name="T24" fmla="*/ 2147483647 w 832"/>
                <a:gd name="T25" fmla="*/ 2147483647 h 856"/>
                <a:gd name="T26" fmla="*/ 2147483647 w 832"/>
                <a:gd name="T27" fmla="*/ 2147483647 h 856"/>
                <a:gd name="T28" fmla="*/ 2147483647 w 832"/>
                <a:gd name="T29" fmla="*/ 2147483647 h 856"/>
                <a:gd name="T30" fmla="*/ 2147483647 w 832"/>
                <a:gd name="T31" fmla="*/ 2147483647 h 856"/>
                <a:gd name="T32" fmla="*/ 2147483647 w 832"/>
                <a:gd name="T33" fmla="*/ 2147483647 h 856"/>
                <a:gd name="T34" fmla="*/ 2147483647 w 832"/>
                <a:gd name="T35" fmla="*/ 2147483647 h 856"/>
                <a:gd name="T36" fmla="*/ 2147483647 w 832"/>
                <a:gd name="T37" fmla="*/ 2147483647 h 856"/>
                <a:gd name="T38" fmla="*/ 2147483647 w 832"/>
                <a:gd name="T39" fmla="*/ 2147483647 h 856"/>
                <a:gd name="T40" fmla="*/ 2147483647 w 832"/>
                <a:gd name="T41" fmla="*/ 2147483647 h 856"/>
                <a:gd name="T42" fmla="*/ 2147483647 w 832"/>
                <a:gd name="T43" fmla="*/ 2147483647 h 856"/>
                <a:gd name="T44" fmla="*/ 2147483647 w 832"/>
                <a:gd name="T45" fmla="*/ 2147483647 h 856"/>
                <a:gd name="T46" fmla="*/ 2147483647 w 832"/>
                <a:gd name="T47" fmla="*/ 2147483647 h 856"/>
                <a:gd name="T48" fmla="*/ 2147483647 w 832"/>
                <a:gd name="T49" fmla="*/ 2147483647 h 856"/>
                <a:gd name="T50" fmla="*/ 2147483647 w 832"/>
                <a:gd name="T51" fmla="*/ 2147483647 h 856"/>
                <a:gd name="T52" fmla="*/ 2147483647 w 832"/>
                <a:gd name="T53" fmla="*/ 2147483647 h 856"/>
                <a:gd name="T54" fmla="*/ 2147483647 w 832"/>
                <a:gd name="T55" fmla="*/ 2147483647 h 856"/>
                <a:gd name="T56" fmla="*/ 2147483647 w 832"/>
                <a:gd name="T57" fmla="*/ 2147483647 h 856"/>
                <a:gd name="T58" fmla="*/ 2147483647 w 832"/>
                <a:gd name="T59" fmla="*/ 2147483647 h 856"/>
                <a:gd name="T60" fmla="*/ 2147483647 w 832"/>
                <a:gd name="T61" fmla="*/ 2147483647 h 856"/>
                <a:gd name="T62" fmla="*/ 2147483647 w 832"/>
                <a:gd name="T63" fmla="*/ 2147483647 h 856"/>
                <a:gd name="T64" fmla="*/ 2147483647 w 832"/>
                <a:gd name="T65" fmla="*/ 2147483647 h 856"/>
                <a:gd name="T66" fmla="*/ 2147483647 w 832"/>
                <a:gd name="T67" fmla="*/ 2147483647 h 856"/>
                <a:gd name="T68" fmla="*/ 2147483647 w 832"/>
                <a:gd name="T69" fmla="*/ 2147483647 h 856"/>
                <a:gd name="T70" fmla="*/ 2147483647 w 832"/>
                <a:gd name="T71" fmla="*/ 2147483647 h 856"/>
                <a:gd name="T72" fmla="*/ 2147483647 w 832"/>
                <a:gd name="T73" fmla="*/ 2147483647 h 856"/>
                <a:gd name="T74" fmla="*/ 2147483647 w 832"/>
                <a:gd name="T75" fmla="*/ 2147483647 h 856"/>
                <a:gd name="T76" fmla="*/ 2147483647 w 832"/>
                <a:gd name="T77" fmla="*/ 2147483647 h 856"/>
                <a:gd name="T78" fmla="*/ 2147483647 w 832"/>
                <a:gd name="T79" fmla="*/ 2147483647 h 856"/>
                <a:gd name="T80" fmla="*/ 2147483647 w 832"/>
                <a:gd name="T81" fmla="*/ 2147483647 h 856"/>
                <a:gd name="T82" fmla="*/ 2147483647 w 832"/>
                <a:gd name="T83" fmla="*/ 2147483647 h 856"/>
                <a:gd name="T84" fmla="*/ 2147483647 w 832"/>
                <a:gd name="T85" fmla="*/ 2147483647 h 856"/>
                <a:gd name="T86" fmla="*/ 2147483647 w 832"/>
                <a:gd name="T87" fmla="*/ 2147483647 h 856"/>
                <a:gd name="T88" fmla="*/ 2147483647 w 832"/>
                <a:gd name="T89" fmla="*/ 2147483647 h 856"/>
                <a:gd name="T90" fmla="*/ 2147483647 w 832"/>
                <a:gd name="T91" fmla="*/ 2147483647 h 856"/>
                <a:gd name="T92" fmla="*/ 2147483647 w 832"/>
                <a:gd name="T93" fmla="*/ 2147483647 h 856"/>
                <a:gd name="T94" fmla="*/ 2147483647 w 832"/>
                <a:gd name="T95" fmla="*/ 2147483647 h 856"/>
                <a:gd name="T96" fmla="*/ 2147483647 w 832"/>
                <a:gd name="T97" fmla="*/ 2147483647 h 856"/>
                <a:gd name="T98" fmla="*/ 2147483647 w 832"/>
                <a:gd name="T99" fmla="*/ 2147483647 h 856"/>
                <a:gd name="T100" fmla="*/ 2147483647 w 832"/>
                <a:gd name="T101" fmla="*/ 2147483647 h 856"/>
                <a:gd name="T102" fmla="*/ 2147483647 w 832"/>
                <a:gd name="T103" fmla="*/ 2147483647 h 856"/>
                <a:gd name="T104" fmla="*/ 2147483647 w 832"/>
                <a:gd name="T105" fmla="*/ 2147483647 h 856"/>
                <a:gd name="T106" fmla="*/ 2147483647 w 832"/>
                <a:gd name="T107" fmla="*/ 2147483647 h 856"/>
                <a:gd name="T108" fmla="*/ 2147483647 w 832"/>
                <a:gd name="T109" fmla="*/ 2147483647 h 856"/>
                <a:gd name="T110" fmla="*/ 2147483647 w 832"/>
                <a:gd name="T111" fmla="*/ 0 h 85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832" h="856">
                  <a:moveTo>
                    <a:pt x="394" y="0"/>
                  </a:moveTo>
                  <a:cubicBezTo>
                    <a:pt x="380" y="9"/>
                    <a:pt x="343" y="4"/>
                    <a:pt x="328" y="4"/>
                  </a:cubicBezTo>
                  <a:lnTo>
                    <a:pt x="214" y="42"/>
                  </a:lnTo>
                  <a:lnTo>
                    <a:pt x="176" y="68"/>
                  </a:lnTo>
                  <a:lnTo>
                    <a:pt x="106" y="68"/>
                  </a:lnTo>
                  <a:lnTo>
                    <a:pt x="64" y="76"/>
                  </a:lnTo>
                  <a:lnTo>
                    <a:pt x="4" y="128"/>
                  </a:lnTo>
                  <a:lnTo>
                    <a:pt x="0" y="206"/>
                  </a:lnTo>
                  <a:lnTo>
                    <a:pt x="52" y="290"/>
                  </a:lnTo>
                  <a:lnTo>
                    <a:pt x="88" y="316"/>
                  </a:lnTo>
                  <a:lnTo>
                    <a:pt x="160" y="308"/>
                  </a:lnTo>
                  <a:lnTo>
                    <a:pt x="216" y="306"/>
                  </a:lnTo>
                  <a:lnTo>
                    <a:pt x="254" y="334"/>
                  </a:lnTo>
                  <a:lnTo>
                    <a:pt x="294" y="382"/>
                  </a:lnTo>
                  <a:lnTo>
                    <a:pt x="320" y="444"/>
                  </a:lnTo>
                  <a:lnTo>
                    <a:pt x="296" y="526"/>
                  </a:lnTo>
                  <a:lnTo>
                    <a:pt x="296" y="582"/>
                  </a:lnTo>
                  <a:lnTo>
                    <a:pt x="276" y="634"/>
                  </a:lnTo>
                  <a:lnTo>
                    <a:pt x="256" y="642"/>
                  </a:lnTo>
                  <a:lnTo>
                    <a:pt x="238" y="672"/>
                  </a:lnTo>
                  <a:lnTo>
                    <a:pt x="198" y="692"/>
                  </a:lnTo>
                  <a:lnTo>
                    <a:pt x="166" y="742"/>
                  </a:lnTo>
                  <a:lnTo>
                    <a:pt x="140" y="772"/>
                  </a:lnTo>
                  <a:lnTo>
                    <a:pt x="210" y="790"/>
                  </a:lnTo>
                  <a:lnTo>
                    <a:pt x="244" y="818"/>
                  </a:lnTo>
                  <a:lnTo>
                    <a:pt x="324" y="794"/>
                  </a:lnTo>
                  <a:lnTo>
                    <a:pt x="366" y="822"/>
                  </a:lnTo>
                  <a:lnTo>
                    <a:pt x="394" y="856"/>
                  </a:lnTo>
                  <a:lnTo>
                    <a:pt x="452" y="856"/>
                  </a:lnTo>
                  <a:lnTo>
                    <a:pt x="470" y="810"/>
                  </a:lnTo>
                  <a:lnTo>
                    <a:pt x="460" y="756"/>
                  </a:lnTo>
                  <a:lnTo>
                    <a:pt x="484" y="730"/>
                  </a:lnTo>
                  <a:lnTo>
                    <a:pt x="528" y="736"/>
                  </a:lnTo>
                  <a:lnTo>
                    <a:pt x="574" y="770"/>
                  </a:lnTo>
                  <a:lnTo>
                    <a:pt x="608" y="784"/>
                  </a:lnTo>
                  <a:lnTo>
                    <a:pt x="688" y="788"/>
                  </a:lnTo>
                  <a:lnTo>
                    <a:pt x="762" y="788"/>
                  </a:lnTo>
                  <a:lnTo>
                    <a:pt x="804" y="760"/>
                  </a:lnTo>
                  <a:lnTo>
                    <a:pt x="818" y="708"/>
                  </a:lnTo>
                  <a:lnTo>
                    <a:pt x="832" y="638"/>
                  </a:lnTo>
                  <a:lnTo>
                    <a:pt x="820" y="592"/>
                  </a:lnTo>
                  <a:lnTo>
                    <a:pt x="796" y="552"/>
                  </a:lnTo>
                  <a:lnTo>
                    <a:pt x="798" y="504"/>
                  </a:lnTo>
                  <a:lnTo>
                    <a:pt x="788" y="450"/>
                  </a:lnTo>
                  <a:lnTo>
                    <a:pt x="736" y="396"/>
                  </a:lnTo>
                  <a:lnTo>
                    <a:pt x="672" y="362"/>
                  </a:lnTo>
                  <a:lnTo>
                    <a:pt x="622" y="312"/>
                  </a:lnTo>
                  <a:lnTo>
                    <a:pt x="570" y="262"/>
                  </a:lnTo>
                  <a:lnTo>
                    <a:pt x="518" y="218"/>
                  </a:lnTo>
                  <a:lnTo>
                    <a:pt x="484" y="194"/>
                  </a:lnTo>
                  <a:lnTo>
                    <a:pt x="464" y="160"/>
                  </a:lnTo>
                  <a:lnTo>
                    <a:pt x="458" y="112"/>
                  </a:lnTo>
                  <a:lnTo>
                    <a:pt x="436" y="70"/>
                  </a:lnTo>
                  <a:lnTo>
                    <a:pt x="402" y="54"/>
                  </a:lnTo>
                  <a:lnTo>
                    <a:pt x="394" y="30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200">
                <a:highlight>
                  <a:srgbClr val="C3D69B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15E5D9A4-615A-4A8A-B22E-1A01F3A15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5" y="4262438"/>
              <a:ext cx="1227138" cy="1314450"/>
            </a:xfrm>
            <a:custGeom>
              <a:avLst/>
              <a:gdLst>
                <a:gd name="T0" fmla="*/ 2147483647 w 816"/>
                <a:gd name="T1" fmla="*/ 2147483647 h 874"/>
                <a:gd name="T2" fmla="*/ 2147483647 w 816"/>
                <a:gd name="T3" fmla="*/ 2147483647 h 874"/>
                <a:gd name="T4" fmla="*/ 2147483647 w 816"/>
                <a:gd name="T5" fmla="*/ 2147483647 h 874"/>
                <a:gd name="T6" fmla="*/ 2147483647 w 816"/>
                <a:gd name="T7" fmla="*/ 2147483647 h 874"/>
                <a:gd name="T8" fmla="*/ 2147483647 w 816"/>
                <a:gd name="T9" fmla="*/ 2147483647 h 874"/>
                <a:gd name="T10" fmla="*/ 2147483647 w 816"/>
                <a:gd name="T11" fmla="*/ 2147483647 h 874"/>
                <a:gd name="T12" fmla="*/ 2147483647 w 816"/>
                <a:gd name="T13" fmla="*/ 2147483647 h 874"/>
                <a:gd name="T14" fmla="*/ 2147483647 w 816"/>
                <a:gd name="T15" fmla="*/ 2147483647 h 874"/>
                <a:gd name="T16" fmla="*/ 2147483647 w 816"/>
                <a:gd name="T17" fmla="*/ 2147483647 h 874"/>
                <a:gd name="T18" fmla="*/ 2147483647 w 816"/>
                <a:gd name="T19" fmla="*/ 2147483647 h 874"/>
                <a:gd name="T20" fmla="*/ 2147483647 w 816"/>
                <a:gd name="T21" fmla="*/ 2147483647 h 874"/>
                <a:gd name="T22" fmla="*/ 2147483647 w 816"/>
                <a:gd name="T23" fmla="*/ 2147483647 h 874"/>
                <a:gd name="T24" fmla="*/ 2147483647 w 816"/>
                <a:gd name="T25" fmla="*/ 2147483647 h 874"/>
                <a:gd name="T26" fmla="*/ 2147483647 w 816"/>
                <a:gd name="T27" fmla="*/ 2147483647 h 874"/>
                <a:gd name="T28" fmla="*/ 2147483647 w 816"/>
                <a:gd name="T29" fmla="*/ 2147483647 h 874"/>
                <a:gd name="T30" fmla="*/ 2147483647 w 816"/>
                <a:gd name="T31" fmla="*/ 2147483647 h 874"/>
                <a:gd name="T32" fmla="*/ 0 w 816"/>
                <a:gd name="T33" fmla="*/ 2147483647 h 874"/>
                <a:gd name="T34" fmla="*/ 2147483647 w 816"/>
                <a:gd name="T35" fmla="*/ 2147483647 h 874"/>
                <a:gd name="T36" fmla="*/ 2147483647 w 816"/>
                <a:gd name="T37" fmla="*/ 2147483647 h 874"/>
                <a:gd name="T38" fmla="*/ 2147483647 w 816"/>
                <a:gd name="T39" fmla="*/ 2147483647 h 874"/>
                <a:gd name="T40" fmla="*/ 2147483647 w 816"/>
                <a:gd name="T41" fmla="*/ 2147483647 h 874"/>
                <a:gd name="T42" fmla="*/ 2147483647 w 816"/>
                <a:gd name="T43" fmla="*/ 2147483647 h 874"/>
                <a:gd name="T44" fmla="*/ 2147483647 w 816"/>
                <a:gd name="T45" fmla="*/ 2147483647 h 874"/>
                <a:gd name="T46" fmla="*/ 2147483647 w 816"/>
                <a:gd name="T47" fmla="*/ 2147483647 h 874"/>
                <a:gd name="T48" fmla="*/ 2147483647 w 816"/>
                <a:gd name="T49" fmla="*/ 2147483647 h 874"/>
                <a:gd name="T50" fmla="*/ 2147483647 w 816"/>
                <a:gd name="T51" fmla="*/ 2147483647 h 874"/>
                <a:gd name="T52" fmla="*/ 2147483647 w 816"/>
                <a:gd name="T53" fmla="*/ 2147483647 h 874"/>
                <a:gd name="T54" fmla="*/ 2147483647 w 816"/>
                <a:gd name="T55" fmla="*/ 2147483647 h 874"/>
                <a:gd name="T56" fmla="*/ 2147483647 w 816"/>
                <a:gd name="T57" fmla="*/ 2147483647 h 874"/>
                <a:gd name="T58" fmla="*/ 2147483647 w 816"/>
                <a:gd name="T59" fmla="*/ 2147483647 h 874"/>
                <a:gd name="T60" fmla="*/ 2147483647 w 816"/>
                <a:gd name="T61" fmla="*/ 2147483647 h 874"/>
                <a:gd name="T62" fmla="*/ 2147483647 w 816"/>
                <a:gd name="T63" fmla="*/ 2147483647 h 874"/>
                <a:gd name="T64" fmla="*/ 2147483647 w 816"/>
                <a:gd name="T65" fmla="*/ 0 h 874"/>
                <a:gd name="T66" fmla="*/ 2147483647 w 816"/>
                <a:gd name="T67" fmla="*/ 2147483647 h 874"/>
                <a:gd name="T68" fmla="*/ 2147483647 w 816"/>
                <a:gd name="T69" fmla="*/ 2147483647 h 874"/>
                <a:gd name="T70" fmla="*/ 2147483647 w 816"/>
                <a:gd name="T71" fmla="*/ 2147483647 h 874"/>
                <a:gd name="T72" fmla="*/ 2147483647 w 816"/>
                <a:gd name="T73" fmla="*/ 2147483647 h 874"/>
                <a:gd name="T74" fmla="*/ 2147483647 w 816"/>
                <a:gd name="T75" fmla="*/ 2147483647 h 874"/>
                <a:gd name="T76" fmla="*/ 2147483647 w 816"/>
                <a:gd name="T77" fmla="*/ 2147483647 h 874"/>
                <a:gd name="T78" fmla="*/ 2147483647 w 816"/>
                <a:gd name="T79" fmla="*/ 2147483647 h 874"/>
                <a:gd name="T80" fmla="*/ 2147483647 w 816"/>
                <a:gd name="T81" fmla="*/ 2147483647 h 874"/>
                <a:gd name="T82" fmla="*/ 2147483647 w 816"/>
                <a:gd name="T83" fmla="*/ 2147483647 h 874"/>
                <a:gd name="T84" fmla="*/ 2147483647 w 816"/>
                <a:gd name="T85" fmla="*/ 2147483647 h 874"/>
                <a:gd name="T86" fmla="*/ 2147483647 w 816"/>
                <a:gd name="T87" fmla="*/ 2147483647 h 874"/>
                <a:gd name="T88" fmla="*/ 2147483647 w 816"/>
                <a:gd name="T89" fmla="*/ 2147483647 h 874"/>
                <a:gd name="T90" fmla="*/ 2147483647 w 816"/>
                <a:gd name="T91" fmla="*/ 2147483647 h 874"/>
                <a:gd name="T92" fmla="*/ 2147483647 w 816"/>
                <a:gd name="T93" fmla="*/ 2147483647 h 874"/>
                <a:gd name="T94" fmla="*/ 2147483647 w 816"/>
                <a:gd name="T95" fmla="*/ 2147483647 h 874"/>
                <a:gd name="T96" fmla="*/ 2147483647 w 816"/>
                <a:gd name="T97" fmla="*/ 2147483647 h 874"/>
                <a:gd name="T98" fmla="*/ 2147483647 w 816"/>
                <a:gd name="T99" fmla="*/ 2147483647 h 874"/>
                <a:gd name="T100" fmla="*/ 2147483647 w 816"/>
                <a:gd name="T101" fmla="*/ 2147483647 h 874"/>
                <a:gd name="T102" fmla="*/ 2147483647 w 816"/>
                <a:gd name="T103" fmla="*/ 2147483647 h 874"/>
                <a:gd name="T104" fmla="*/ 2147483647 w 816"/>
                <a:gd name="T105" fmla="*/ 2147483647 h 874"/>
                <a:gd name="T106" fmla="*/ 2147483647 w 816"/>
                <a:gd name="T107" fmla="*/ 2147483647 h 874"/>
                <a:gd name="T108" fmla="*/ 2147483647 w 816"/>
                <a:gd name="T109" fmla="*/ 2147483647 h 874"/>
                <a:gd name="T110" fmla="*/ 2147483647 w 816"/>
                <a:gd name="T111" fmla="*/ 2147483647 h 87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816" h="874">
                  <a:moveTo>
                    <a:pt x="691" y="873"/>
                  </a:moveTo>
                  <a:cubicBezTo>
                    <a:pt x="683" y="874"/>
                    <a:pt x="687" y="874"/>
                    <a:pt x="679" y="874"/>
                  </a:cubicBezTo>
                  <a:lnTo>
                    <a:pt x="622" y="867"/>
                  </a:lnTo>
                  <a:lnTo>
                    <a:pt x="540" y="843"/>
                  </a:lnTo>
                  <a:lnTo>
                    <a:pt x="463" y="798"/>
                  </a:lnTo>
                  <a:lnTo>
                    <a:pt x="409" y="810"/>
                  </a:lnTo>
                  <a:lnTo>
                    <a:pt x="357" y="828"/>
                  </a:lnTo>
                  <a:lnTo>
                    <a:pt x="258" y="823"/>
                  </a:lnTo>
                  <a:lnTo>
                    <a:pt x="181" y="775"/>
                  </a:lnTo>
                  <a:lnTo>
                    <a:pt x="141" y="729"/>
                  </a:lnTo>
                  <a:lnTo>
                    <a:pt x="142" y="675"/>
                  </a:lnTo>
                  <a:lnTo>
                    <a:pt x="108" y="640"/>
                  </a:lnTo>
                  <a:lnTo>
                    <a:pt x="130" y="631"/>
                  </a:lnTo>
                  <a:lnTo>
                    <a:pt x="141" y="577"/>
                  </a:lnTo>
                  <a:lnTo>
                    <a:pt x="58" y="478"/>
                  </a:lnTo>
                  <a:lnTo>
                    <a:pt x="48" y="411"/>
                  </a:lnTo>
                  <a:lnTo>
                    <a:pt x="0" y="333"/>
                  </a:lnTo>
                  <a:lnTo>
                    <a:pt x="9" y="282"/>
                  </a:lnTo>
                  <a:lnTo>
                    <a:pt x="64" y="255"/>
                  </a:lnTo>
                  <a:lnTo>
                    <a:pt x="115" y="171"/>
                  </a:lnTo>
                  <a:lnTo>
                    <a:pt x="148" y="43"/>
                  </a:lnTo>
                  <a:lnTo>
                    <a:pt x="196" y="28"/>
                  </a:lnTo>
                  <a:lnTo>
                    <a:pt x="219" y="61"/>
                  </a:lnTo>
                  <a:lnTo>
                    <a:pt x="277" y="39"/>
                  </a:lnTo>
                  <a:lnTo>
                    <a:pt x="339" y="60"/>
                  </a:lnTo>
                  <a:lnTo>
                    <a:pt x="373" y="88"/>
                  </a:lnTo>
                  <a:lnTo>
                    <a:pt x="450" y="61"/>
                  </a:lnTo>
                  <a:lnTo>
                    <a:pt x="489" y="90"/>
                  </a:lnTo>
                  <a:lnTo>
                    <a:pt x="517" y="124"/>
                  </a:lnTo>
                  <a:lnTo>
                    <a:pt x="588" y="124"/>
                  </a:lnTo>
                  <a:lnTo>
                    <a:pt x="609" y="72"/>
                  </a:lnTo>
                  <a:lnTo>
                    <a:pt x="597" y="19"/>
                  </a:lnTo>
                  <a:lnTo>
                    <a:pt x="616" y="0"/>
                  </a:lnTo>
                  <a:lnTo>
                    <a:pt x="654" y="6"/>
                  </a:lnTo>
                  <a:lnTo>
                    <a:pt x="717" y="43"/>
                  </a:lnTo>
                  <a:lnTo>
                    <a:pt x="784" y="67"/>
                  </a:lnTo>
                  <a:lnTo>
                    <a:pt x="816" y="123"/>
                  </a:lnTo>
                  <a:lnTo>
                    <a:pt x="811" y="178"/>
                  </a:lnTo>
                  <a:lnTo>
                    <a:pt x="790" y="220"/>
                  </a:lnTo>
                  <a:lnTo>
                    <a:pt x="756" y="246"/>
                  </a:lnTo>
                  <a:lnTo>
                    <a:pt x="706" y="264"/>
                  </a:lnTo>
                  <a:lnTo>
                    <a:pt x="670" y="291"/>
                  </a:lnTo>
                  <a:lnTo>
                    <a:pt x="631" y="331"/>
                  </a:lnTo>
                  <a:lnTo>
                    <a:pt x="604" y="382"/>
                  </a:lnTo>
                  <a:lnTo>
                    <a:pt x="598" y="430"/>
                  </a:lnTo>
                  <a:lnTo>
                    <a:pt x="598" y="480"/>
                  </a:lnTo>
                  <a:lnTo>
                    <a:pt x="603" y="532"/>
                  </a:lnTo>
                  <a:lnTo>
                    <a:pt x="604" y="600"/>
                  </a:lnTo>
                  <a:lnTo>
                    <a:pt x="628" y="651"/>
                  </a:lnTo>
                  <a:lnTo>
                    <a:pt x="660" y="682"/>
                  </a:lnTo>
                  <a:lnTo>
                    <a:pt x="691" y="720"/>
                  </a:lnTo>
                  <a:lnTo>
                    <a:pt x="696" y="747"/>
                  </a:lnTo>
                  <a:lnTo>
                    <a:pt x="696" y="787"/>
                  </a:lnTo>
                  <a:lnTo>
                    <a:pt x="699" y="822"/>
                  </a:lnTo>
                  <a:lnTo>
                    <a:pt x="697" y="855"/>
                  </a:lnTo>
                  <a:lnTo>
                    <a:pt x="691" y="873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200" dirty="0">
                <a:highlight>
                  <a:srgbClr val="C3D69B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CD809EFB-48D9-4312-8EFB-B587552FB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614" y="4108450"/>
              <a:ext cx="554037" cy="611188"/>
            </a:xfrm>
            <a:custGeom>
              <a:avLst/>
              <a:gdLst>
                <a:gd name="T0" fmla="*/ 2147483647 w 369"/>
                <a:gd name="T1" fmla="*/ 2147483647 h 406"/>
                <a:gd name="T2" fmla="*/ 2147483647 w 369"/>
                <a:gd name="T3" fmla="*/ 2147483647 h 406"/>
                <a:gd name="T4" fmla="*/ 2147483647 w 369"/>
                <a:gd name="T5" fmla="*/ 2147483647 h 406"/>
                <a:gd name="T6" fmla="*/ 2147483647 w 369"/>
                <a:gd name="T7" fmla="*/ 2147483647 h 406"/>
                <a:gd name="T8" fmla="*/ 2147483647 w 369"/>
                <a:gd name="T9" fmla="*/ 2147483647 h 406"/>
                <a:gd name="T10" fmla="*/ 2147483647 w 369"/>
                <a:gd name="T11" fmla="*/ 2147483647 h 406"/>
                <a:gd name="T12" fmla="*/ 2147483647 w 369"/>
                <a:gd name="T13" fmla="*/ 2147483647 h 406"/>
                <a:gd name="T14" fmla="*/ 2147483647 w 369"/>
                <a:gd name="T15" fmla="*/ 2147483647 h 406"/>
                <a:gd name="T16" fmla="*/ 2147483647 w 369"/>
                <a:gd name="T17" fmla="*/ 2147483647 h 406"/>
                <a:gd name="T18" fmla="*/ 2147483647 w 369"/>
                <a:gd name="T19" fmla="*/ 0 h 406"/>
                <a:gd name="T20" fmla="*/ 2147483647 w 369"/>
                <a:gd name="T21" fmla="*/ 2147483647 h 406"/>
                <a:gd name="T22" fmla="*/ 2147483647 w 369"/>
                <a:gd name="T23" fmla="*/ 2147483647 h 406"/>
                <a:gd name="T24" fmla="*/ 0 w 369"/>
                <a:gd name="T25" fmla="*/ 2147483647 h 406"/>
                <a:gd name="T26" fmla="*/ 2147483647 w 369"/>
                <a:gd name="T27" fmla="*/ 2147483647 h 406"/>
                <a:gd name="T28" fmla="*/ 2147483647 w 369"/>
                <a:gd name="T29" fmla="*/ 2147483647 h 406"/>
                <a:gd name="T30" fmla="*/ 2147483647 w 369"/>
                <a:gd name="T31" fmla="*/ 2147483647 h 406"/>
                <a:gd name="T32" fmla="*/ 2147483647 w 369"/>
                <a:gd name="T33" fmla="*/ 2147483647 h 406"/>
                <a:gd name="T34" fmla="*/ 2147483647 w 369"/>
                <a:gd name="T35" fmla="*/ 2147483647 h 40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69" h="406">
                  <a:moveTo>
                    <a:pt x="14" y="352"/>
                  </a:moveTo>
                  <a:lnTo>
                    <a:pt x="74" y="382"/>
                  </a:lnTo>
                  <a:lnTo>
                    <a:pt x="125" y="406"/>
                  </a:lnTo>
                  <a:lnTo>
                    <a:pt x="182" y="346"/>
                  </a:lnTo>
                  <a:lnTo>
                    <a:pt x="285" y="345"/>
                  </a:lnTo>
                  <a:lnTo>
                    <a:pt x="369" y="322"/>
                  </a:lnTo>
                  <a:lnTo>
                    <a:pt x="359" y="232"/>
                  </a:lnTo>
                  <a:lnTo>
                    <a:pt x="285" y="157"/>
                  </a:lnTo>
                  <a:lnTo>
                    <a:pt x="291" y="102"/>
                  </a:lnTo>
                  <a:lnTo>
                    <a:pt x="210" y="0"/>
                  </a:lnTo>
                  <a:lnTo>
                    <a:pt x="186" y="129"/>
                  </a:lnTo>
                  <a:lnTo>
                    <a:pt x="129" y="162"/>
                  </a:lnTo>
                  <a:lnTo>
                    <a:pt x="0" y="153"/>
                  </a:lnTo>
                  <a:lnTo>
                    <a:pt x="39" y="166"/>
                  </a:lnTo>
                  <a:lnTo>
                    <a:pt x="66" y="228"/>
                  </a:lnTo>
                  <a:lnTo>
                    <a:pt x="60" y="295"/>
                  </a:lnTo>
                  <a:lnTo>
                    <a:pt x="39" y="321"/>
                  </a:lnTo>
                  <a:lnTo>
                    <a:pt x="14" y="3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200">
                <a:highlight>
                  <a:srgbClr val="FEFDFC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8997D89A-E467-421E-B6B0-7B31E1225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7800" y="5026026"/>
              <a:ext cx="585788" cy="874713"/>
            </a:xfrm>
            <a:custGeom>
              <a:avLst/>
              <a:gdLst>
                <a:gd name="T0" fmla="*/ 2147483647 w 390"/>
                <a:gd name="T1" fmla="*/ 2147483647 h 581"/>
                <a:gd name="T2" fmla="*/ 2147483647 w 390"/>
                <a:gd name="T3" fmla="*/ 2147483647 h 581"/>
                <a:gd name="T4" fmla="*/ 2147483647 w 390"/>
                <a:gd name="T5" fmla="*/ 2147483647 h 581"/>
                <a:gd name="T6" fmla="*/ 2147483647 w 390"/>
                <a:gd name="T7" fmla="*/ 2147483647 h 581"/>
                <a:gd name="T8" fmla="*/ 2147483647 w 390"/>
                <a:gd name="T9" fmla="*/ 2147483647 h 581"/>
                <a:gd name="T10" fmla="*/ 2147483647 w 390"/>
                <a:gd name="T11" fmla="*/ 2147483647 h 581"/>
                <a:gd name="T12" fmla="*/ 2147483647 w 390"/>
                <a:gd name="T13" fmla="*/ 2147483647 h 581"/>
                <a:gd name="T14" fmla="*/ 2147483647 w 390"/>
                <a:gd name="T15" fmla="*/ 2147483647 h 581"/>
                <a:gd name="T16" fmla="*/ 2147483647 w 390"/>
                <a:gd name="T17" fmla="*/ 2147483647 h 581"/>
                <a:gd name="T18" fmla="*/ 2147483647 w 390"/>
                <a:gd name="T19" fmla="*/ 2147483647 h 581"/>
                <a:gd name="T20" fmla="*/ 0 w 390"/>
                <a:gd name="T21" fmla="*/ 2147483647 h 581"/>
                <a:gd name="T22" fmla="*/ 2147483647 w 390"/>
                <a:gd name="T23" fmla="*/ 2147483647 h 581"/>
                <a:gd name="T24" fmla="*/ 2147483647 w 390"/>
                <a:gd name="T25" fmla="*/ 2147483647 h 581"/>
                <a:gd name="T26" fmla="*/ 2147483647 w 390"/>
                <a:gd name="T27" fmla="*/ 2147483647 h 581"/>
                <a:gd name="T28" fmla="*/ 2147483647 w 390"/>
                <a:gd name="T29" fmla="*/ 2147483647 h 581"/>
                <a:gd name="T30" fmla="*/ 2147483647 w 390"/>
                <a:gd name="T31" fmla="*/ 0 h 581"/>
                <a:gd name="T32" fmla="*/ 2147483647 w 390"/>
                <a:gd name="T33" fmla="*/ 2147483647 h 581"/>
                <a:gd name="T34" fmla="*/ 2147483647 w 390"/>
                <a:gd name="T35" fmla="*/ 2147483647 h 581"/>
                <a:gd name="T36" fmla="*/ 2147483647 w 390"/>
                <a:gd name="T37" fmla="*/ 2147483647 h 581"/>
                <a:gd name="T38" fmla="*/ 2147483647 w 390"/>
                <a:gd name="T39" fmla="*/ 2147483647 h 581"/>
                <a:gd name="T40" fmla="*/ 2147483647 w 390"/>
                <a:gd name="T41" fmla="*/ 2147483647 h 581"/>
                <a:gd name="T42" fmla="*/ 2147483647 w 390"/>
                <a:gd name="T43" fmla="*/ 2147483647 h 581"/>
                <a:gd name="T44" fmla="*/ 2147483647 w 390"/>
                <a:gd name="T45" fmla="*/ 2147483647 h 581"/>
                <a:gd name="T46" fmla="*/ 2147483647 w 390"/>
                <a:gd name="T47" fmla="*/ 2147483647 h 581"/>
                <a:gd name="T48" fmla="*/ 2147483647 w 390"/>
                <a:gd name="T49" fmla="*/ 2147483647 h 581"/>
                <a:gd name="T50" fmla="*/ 2147483647 w 390"/>
                <a:gd name="T51" fmla="*/ 2147483647 h 581"/>
                <a:gd name="T52" fmla="*/ 2147483647 w 390"/>
                <a:gd name="T53" fmla="*/ 2147483647 h 581"/>
                <a:gd name="T54" fmla="*/ 2147483647 w 390"/>
                <a:gd name="T55" fmla="*/ 2147483647 h 581"/>
                <a:gd name="T56" fmla="*/ 2147483647 w 390"/>
                <a:gd name="T57" fmla="*/ 2147483647 h 581"/>
                <a:gd name="T58" fmla="*/ 2147483647 w 390"/>
                <a:gd name="T59" fmla="*/ 2147483647 h 581"/>
                <a:gd name="T60" fmla="*/ 2147483647 w 390"/>
                <a:gd name="T61" fmla="*/ 2147483647 h 58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90" h="581">
                  <a:moveTo>
                    <a:pt x="327" y="554"/>
                  </a:moveTo>
                  <a:cubicBezTo>
                    <a:pt x="323" y="561"/>
                    <a:pt x="324" y="566"/>
                    <a:pt x="316" y="569"/>
                  </a:cubicBezTo>
                  <a:cubicBezTo>
                    <a:pt x="311" y="568"/>
                    <a:pt x="305" y="569"/>
                    <a:pt x="300" y="566"/>
                  </a:cubicBezTo>
                  <a:cubicBezTo>
                    <a:pt x="286" y="557"/>
                    <a:pt x="305" y="564"/>
                    <a:pt x="294" y="560"/>
                  </a:cubicBezTo>
                  <a:lnTo>
                    <a:pt x="237" y="542"/>
                  </a:lnTo>
                  <a:lnTo>
                    <a:pt x="180" y="561"/>
                  </a:lnTo>
                  <a:lnTo>
                    <a:pt x="126" y="554"/>
                  </a:lnTo>
                  <a:lnTo>
                    <a:pt x="106" y="533"/>
                  </a:lnTo>
                  <a:lnTo>
                    <a:pt x="69" y="536"/>
                  </a:lnTo>
                  <a:lnTo>
                    <a:pt x="55" y="581"/>
                  </a:lnTo>
                  <a:lnTo>
                    <a:pt x="0" y="486"/>
                  </a:lnTo>
                  <a:lnTo>
                    <a:pt x="37" y="435"/>
                  </a:lnTo>
                  <a:lnTo>
                    <a:pt x="48" y="212"/>
                  </a:lnTo>
                  <a:lnTo>
                    <a:pt x="78" y="84"/>
                  </a:lnTo>
                  <a:lnTo>
                    <a:pt x="117" y="35"/>
                  </a:lnTo>
                  <a:lnTo>
                    <a:pt x="178" y="0"/>
                  </a:lnTo>
                  <a:lnTo>
                    <a:pt x="228" y="14"/>
                  </a:lnTo>
                  <a:lnTo>
                    <a:pt x="213" y="107"/>
                  </a:lnTo>
                  <a:lnTo>
                    <a:pt x="196" y="186"/>
                  </a:lnTo>
                  <a:lnTo>
                    <a:pt x="180" y="227"/>
                  </a:lnTo>
                  <a:lnTo>
                    <a:pt x="232" y="303"/>
                  </a:lnTo>
                  <a:cubicBezTo>
                    <a:pt x="249" y="330"/>
                    <a:pt x="256" y="340"/>
                    <a:pt x="280" y="356"/>
                  </a:cubicBezTo>
                  <a:lnTo>
                    <a:pt x="333" y="368"/>
                  </a:lnTo>
                  <a:lnTo>
                    <a:pt x="369" y="386"/>
                  </a:lnTo>
                  <a:lnTo>
                    <a:pt x="370" y="419"/>
                  </a:lnTo>
                  <a:lnTo>
                    <a:pt x="337" y="447"/>
                  </a:lnTo>
                  <a:lnTo>
                    <a:pt x="372" y="489"/>
                  </a:lnTo>
                  <a:lnTo>
                    <a:pt x="390" y="509"/>
                  </a:lnTo>
                  <a:lnTo>
                    <a:pt x="363" y="518"/>
                  </a:lnTo>
                  <a:lnTo>
                    <a:pt x="328" y="524"/>
                  </a:lnTo>
                  <a:lnTo>
                    <a:pt x="327" y="55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200" dirty="0">
                <a:highlight>
                  <a:srgbClr val="C3D69B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7A4C0732-67C8-4917-9E14-39D6597D5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601" y="4592639"/>
              <a:ext cx="1304925" cy="1368425"/>
            </a:xfrm>
            <a:custGeom>
              <a:avLst/>
              <a:gdLst>
                <a:gd name="T0" fmla="*/ 2147483647 w 868"/>
                <a:gd name="T1" fmla="*/ 2147483647 h 909"/>
                <a:gd name="T2" fmla="*/ 2147483647 w 868"/>
                <a:gd name="T3" fmla="*/ 2147483647 h 909"/>
                <a:gd name="T4" fmla="*/ 2147483647 w 868"/>
                <a:gd name="T5" fmla="*/ 2147483647 h 909"/>
                <a:gd name="T6" fmla="*/ 2147483647 w 868"/>
                <a:gd name="T7" fmla="*/ 2147483647 h 909"/>
                <a:gd name="T8" fmla="*/ 2147483647 w 868"/>
                <a:gd name="T9" fmla="*/ 2147483647 h 909"/>
                <a:gd name="T10" fmla="*/ 2147483647 w 868"/>
                <a:gd name="T11" fmla="*/ 2147483647 h 909"/>
                <a:gd name="T12" fmla="*/ 2147483647 w 868"/>
                <a:gd name="T13" fmla="*/ 2147483647 h 909"/>
                <a:gd name="T14" fmla="*/ 2147483647 w 868"/>
                <a:gd name="T15" fmla="*/ 2147483647 h 909"/>
                <a:gd name="T16" fmla="*/ 2147483647 w 868"/>
                <a:gd name="T17" fmla="*/ 2147483647 h 909"/>
                <a:gd name="T18" fmla="*/ 2147483647 w 868"/>
                <a:gd name="T19" fmla="*/ 2147483647 h 909"/>
                <a:gd name="T20" fmla="*/ 2147483647 w 868"/>
                <a:gd name="T21" fmla="*/ 2147483647 h 909"/>
                <a:gd name="T22" fmla="*/ 2147483647 w 868"/>
                <a:gd name="T23" fmla="*/ 2147483647 h 909"/>
                <a:gd name="T24" fmla="*/ 2147483647 w 868"/>
                <a:gd name="T25" fmla="*/ 2147483647 h 909"/>
                <a:gd name="T26" fmla="*/ 2147483647 w 868"/>
                <a:gd name="T27" fmla="*/ 2147483647 h 909"/>
                <a:gd name="T28" fmla="*/ 2147483647 w 868"/>
                <a:gd name="T29" fmla="*/ 2147483647 h 909"/>
                <a:gd name="T30" fmla="*/ 2147483647 w 868"/>
                <a:gd name="T31" fmla="*/ 2147483647 h 909"/>
                <a:gd name="T32" fmla="*/ 2147483647 w 868"/>
                <a:gd name="T33" fmla="*/ 2147483647 h 909"/>
                <a:gd name="T34" fmla="*/ 2147483647 w 868"/>
                <a:gd name="T35" fmla="*/ 2147483647 h 909"/>
                <a:gd name="T36" fmla="*/ 2147483647 w 868"/>
                <a:gd name="T37" fmla="*/ 2147483647 h 909"/>
                <a:gd name="T38" fmla="*/ 2147483647 w 868"/>
                <a:gd name="T39" fmla="*/ 2147483647 h 909"/>
                <a:gd name="T40" fmla="*/ 2147483647 w 868"/>
                <a:gd name="T41" fmla="*/ 2147483647 h 909"/>
                <a:gd name="T42" fmla="*/ 2147483647 w 868"/>
                <a:gd name="T43" fmla="*/ 2147483647 h 909"/>
                <a:gd name="T44" fmla="*/ 2147483647 w 868"/>
                <a:gd name="T45" fmla="*/ 2147483647 h 909"/>
                <a:gd name="T46" fmla="*/ 0 w 868"/>
                <a:gd name="T47" fmla="*/ 2147483647 h 909"/>
                <a:gd name="T48" fmla="*/ 0 w 868"/>
                <a:gd name="T49" fmla="*/ 2147483647 h 909"/>
                <a:gd name="T50" fmla="*/ 2147483647 w 868"/>
                <a:gd name="T51" fmla="*/ 2147483647 h 909"/>
                <a:gd name="T52" fmla="*/ 2147483647 w 868"/>
                <a:gd name="T53" fmla="*/ 2147483647 h 909"/>
                <a:gd name="T54" fmla="*/ 2147483647 w 868"/>
                <a:gd name="T55" fmla="*/ 2147483647 h 909"/>
                <a:gd name="T56" fmla="*/ 2147483647 w 868"/>
                <a:gd name="T57" fmla="*/ 2147483647 h 909"/>
                <a:gd name="T58" fmla="*/ 2147483647 w 868"/>
                <a:gd name="T59" fmla="*/ 2147483647 h 909"/>
                <a:gd name="T60" fmla="*/ 2147483647 w 868"/>
                <a:gd name="T61" fmla="*/ 2147483647 h 909"/>
                <a:gd name="T62" fmla="*/ 2147483647 w 868"/>
                <a:gd name="T63" fmla="*/ 2147483647 h 909"/>
                <a:gd name="T64" fmla="*/ 2147483647 w 868"/>
                <a:gd name="T65" fmla="*/ 0 h 909"/>
                <a:gd name="T66" fmla="*/ 2147483647 w 868"/>
                <a:gd name="T67" fmla="*/ 2147483647 h 909"/>
                <a:gd name="T68" fmla="*/ 2147483647 w 868"/>
                <a:gd name="T69" fmla="*/ 2147483647 h 909"/>
                <a:gd name="T70" fmla="*/ 2147483647 w 868"/>
                <a:gd name="T71" fmla="*/ 2147483647 h 909"/>
                <a:gd name="T72" fmla="*/ 2147483647 w 868"/>
                <a:gd name="T73" fmla="*/ 2147483647 h 909"/>
                <a:gd name="T74" fmla="*/ 2147483647 w 868"/>
                <a:gd name="T75" fmla="*/ 2147483647 h 909"/>
                <a:gd name="T76" fmla="*/ 2147483647 w 868"/>
                <a:gd name="T77" fmla="*/ 2147483647 h 909"/>
                <a:gd name="T78" fmla="*/ 2147483647 w 868"/>
                <a:gd name="T79" fmla="*/ 2147483647 h 909"/>
                <a:gd name="T80" fmla="*/ 2147483647 w 868"/>
                <a:gd name="T81" fmla="*/ 2147483647 h 909"/>
                <a:gd name="T82" fmla="*/ 2147483647 w 868"/>
                <a:gd name="T83" fmla="*/ 2147483647 h 909"/>
                <a:gd name="T84" fmla="*/ 2147483647 w 868"/>
                <a:gd name="T85" fmla="*/ 2147483647 h 909"/>
                <a:gd name="T86" fmla="*/ 2147483647 w 868"/>
                <a:gd name="T87" fmla="*/ 2147483647 h 909"/>
                <a:gd name="T88" fmla="*/ 2147483647 w 868"/>
                <a:gd name="T89" fmla="*/ 2147483647 h 909"/>
                <a:gd name="T90" fmla="*/ 2147483647 w 868"/>
                <a:gd name="T91" fmla="*/ 2147483647 h 909"/>
                <a:gd name="T92" fmla="*/ 2147483647 w 868"/>
                <a:gd name="T93" fmla="*/ 2147483647 h 909"/>
                <a:gd name="T94" fmla="*/ 2147483647 w 868"/>
                <a:gd name="T95" fmla="*/ 2147483647 h 909"/>
                <a:gd name="T96" fmla="*/ 2147483647 w 868"/>
                <a:gd name="T97" fmla="*/ 2147483647 h 909"/>
                <a:gd name="T98" fmla="*/ 2147483647 w 868"/>
                <a:gd name="T99" fmla="*/ 2147483647 h 909"/>
                <a:gd name="T100" fmla="*/ 2147483647 w 868"/>
                <a:gd name="T101" fmla="*/ 2147483647 h 909"/>
                <a:gd name="T102" fmla="*/ 2147483647 w 868"/>
                <a:gd name="T103" fmla="*/ 2147483647 h 909"/>
                <a:gd name="T104" fmla="*/ 2147483647 w 868"/>
                <a:gd name="T105" fmla="*/ 2147483647 h 90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68" h="909">
                  <a:moveTo>
                    <a:pt x="663" y="831"/>
                  </a:moveTo>
                  <a:lnTo>
                    <a:pt x="678" y="884"/>
                  </a:lnTo>
                  <a:lnTo>
                    <a:pt x="661" y="909"/>
                  </a:lnTo>
                  <a:lnTo>
                    <a:pt x="604" y="909"/>
                  </a:lnTo>
                  <a:lnTo>
                    <a:pt x="549" y="884"/>
                  </a:lnTo>
                  <a:lnTo>
                    <a:pt x="541" y="833"/>
                  </a:lnTo>
                  <a:lnTo>
                    <a:pt x="489" y="806"/>
                  </a:lnTo>
                  <a:lnTo>
                    <a:pt x="450" y="798"/>
                  </a:lnTo>
                  <a:lnTo>
                    <a:pt x="393" y="734"/>
                  </a:lnTo>
                  <a:lnTo>
                    <a:pt x="429" y="710"/>
                  </a:lnTo>
                  <a:lnTo>
                    <a:pt x="427" y="669"/>
                  </a:lnTo>
                  <a:lnTo>
                    <a:pt x="387" y="650"/>
                  </a:lnTo>
                  <a:lnTo>
                    <a:pt x="324" y="635"/>
                  </a:lnTo>
                  <a:lnTo>
                    <a:pt x="235" y="510"/>
                  </a:lnTo>
                  <a:lnTo>
                    <a:pt x="253" y="482"/>
                  </a:lnTo>
                  <a:lnTo>
                    <a:pt x="285" y="293"/>
                  </a:lnTo>
                  <a:lnTo>
                    <a:pt x="226" y="281"/>
                  </a:lnTo>
                  <a:lnTo>
                    <a:pt x="166" y="315"/>
                  </a:lnTo>
                  <a:lnTo>
                    <a:pt x="126" y="368"/>
                  </a:lnTo>
                  <a:lnTo>
                    <a:pt x="90" y="509"/>
                  </a:lnTo>
                  <a:lnTo>
                    <a:pt x="78" y="479"/>
                  </a:lnTo>
                  <a:lnTo>
                    <a:pt x="39" y="435"/>
                  </a:lnTo>
                  <a:lnTo>
                    <a:pt x="4" y="377"/>
                  </a:lnTo>
                  <a:lnTo>
                    <a:pt x="0" y="287"/>
                  </a:lnTo>
                  <a:lnTo>
                    <a:pt x="0" y="209"/>
                  </a:lnTo>
                  <a:lnTo>
                    <a:pt x="7" y="152"/>
                  </a:lnTo>
                  <a:lnTo>
                    <a:pt x="37" y="110"/>
                  </a:lnTo>
                  <a:lnTo>
                    <a:pt x="69" y="87"/>
                  </a:lnTo>
                  <a:lnTo>
                    <a:pt x="142" y="29"/>
                  </a:lnTo>
                  <a:lnTo>
                    <a:pt x="283" y="95"/>
                  </a:lnTo>
                  <a:lnTo>
                    <a:pt x="339" y="27"/>
                  </a:lnTo>
                  <a:lnTo>
                    <a:pt x="436" y="27"/>
                  </a:lnTo>
                  <a:lnTo>
                    <a:pt x="529" y="0"/>
                  </a:lnTo>
                  <a:lnTo>
                    <a:pt x="589" y="120"/>
                  </a:lnTo>
                  <a:lnTo>
                    <a:pt x="604" y="147"/>
                  </a:lnTo>
                  <a:lnTo>
                    <a:pt x="654" y="152"/>
                  </a:lnTo>
                  <a:lnTo>
                    <a:pt x="684" y="183"/>
                  </a:lnTo>
                  <a:lnTo>
                    <a:pt x="712" y="243"/>
                  </a:lnTo>
                  <a:lnTo>
                    <a:pt x="714" y="302"/>
                  </a:lnTo>
                  <a:cubicBezTo>
                    <a:pt x="720" y="313"/>
                    <a:pt x="724" y="326"/>
                    <a:pt x="732" y="335"/>
                  </a:cubicBezTo>
                  <a:cubicBezTo>
                    <a:pt x="736" y="340"/>
                    <a:pt x="742" y="343"/>
                    <a:pt x="747" y="347"/>
                  </a:cubicBezTo>
                  <a:cubicBezTo>
                    <a:pt x="749" y="349"/>
                    <a:pt x="753" y="353"/>
                    <a:pt x="753" y="353"/>
                  </a:cubicBezTo>
                  <a:lnTo>
                    <a:pt x="808" y="399"/>
                  </a:lnTo>
                  <a:lnTo>
                    <a:pt x="856" y="441"/>
                  </a:lnTo>
                  <a:lnTo>
                    <a:pt x="855" y="516"/>
                  </a:lnTo>
                  <a:lnTo>
                    <a:pt x="849" y="609"/>
                  </a:lnTo>
                  <a:lnTo>
                    <a:pt x="868" y="660"/>
                  </a:lnTo>
                  <a:lnTo>
                    <a:pt x="868" y="702"/>
                  </a:lnTo>
                  <a:lnTo>
                    <a:pt x="826" y="720"/>
                  </a:lnTo>
                  <a:lnTo>
                    <a:pt x="771" y="732"/>
                  </a:lnTo>
                  <a:lnTo>
                    <a:pt x="715" y="761"/>
                  </a:lnTo>
                  <a:lnTo>
                    <a:pt x="673" y="803"/>
                  </a:lnTo>
                  <a:lnTo>
                    <a:pt x="663" y="83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200">
                <a:highlight>
                  <a:srgbClr val="FEFDFC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91" name="Text Box 41">
              <a:extLst>
                <a:ext uri="{FF2B5EF4-FFF2-40B4-BE49-F238E27FC236}">
                  <a16:creationId xmlns:a16="http://schemas.microsoft.com/office/drawing/2014/main" id="{2C280D8D-BD0C-4A10-AF62-84A95A2BEB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7476" y="1625962"/>
              <a:ext cx="304943" cy="14108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eaLnBrk="1" hangingPunct="1">
                <a:defRPr sz="1000" b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  <a:lvl2pPr marL="742950" indent="-285750" eaLnBrk="0" hangingPunct="0">
                <a:defRPr b="1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ko-KR" altLang="en-US" sz="1200" dirty="0">
                  <a:highlight>
                    <a:srgbClr val="DDD9C3"/>
                  </a:highlight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고성군</a:t>
              </a:r>
            </a:p>
          </p:txBody>
        </p:sp>
        <p:sp>
          <p:nvSpPr>
            <p:cNvPr id="92" name="Text Box 42">
              <a:extLst>
                <a:ext uri="{FF2B5EF4-FFF2-40B4-BE49-F238E27FC236}">
                  <a16:creationId xmlns:a16="http://schemas.microsoft.com/office/drawing/2014/main" id="{15657EDF-34F0-471A-B814-3AE490FDA8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5819" y="2068165"/>
              <a:ext cx="304943" cy="14108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eaLnBrk="1" hangingPunct="1">
                <a:defRPr sz="1000" b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  <a:lvl2pPr marL="742950" indent="-285750" eaLnBrk="0" hangingPunct="0">
                <a:defRPr b="1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ko-KR" altLang="en-US" sz="1200">
                  <a:highlight>
                    <a:srgbClr val="DDD9C3"/>
                  </a:highlight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양구군</a:t>
              </a:r>
            </a:p>
          </p:txBody>
        </p:sp>
        <p:sp>
          <p:nvSpPr>
            <p:cNvPr id="93" name="Text Box 43">
              <a:extLst>
                <a:ext uri="{FF2B5EF4-FFF2-40B4-BE49-F238E27FC236}">
                  <a16:creationId xmlns:a16="http://schemas.microsoft.com/office/drawing/2014/main" id="{B92C591F-425B-423D-969E-F4F3B038A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9165" y="2248099"/>
              <a:ext cx="304943" cy="14108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eaLnBrk="1" hangingPunct="1">
                <a:defRPr sz="1000" b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  <a:lvl2pPr marL="742950" indent="-285750" eaLnBrk="0" hangingPunct="0">
                <a:defRPr b="1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ko-KR" altLang="en-US" sz="1200" dirty="0">
                  <a:highlight>
                    <a:srgbClr val="C3D69B"/>
                  </a:highlight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속초시</a:t>
              </a:r>
            </a:p>
          </p:txBody>
        </p:sp>
        <p:sp>
          <p:nvSpPr>
            <p:cNvPr id="94" name="Text Box 44">
              <a:extLst>
                <a:ext uri="{FF2B5EF4-FFF2-40B4-BE49-F238E27FC236}">
                  <a16:creationId xmlns:a16="http://schemas.microsoft.com/office/drawing/2014/main" id="{38B71A35-59F0-432B-B10D-B0CDF86A45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4032" y="2785617"/>
              <a:ext cx="304943" cy="14108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eaLnBrk="1" hangingPunct="1">
                <a:defRPr sz="1000" b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  <a:lvl2pPr marL="742950" indent="-285750" eaLnBrk="0" hangingPunct="0">
                <a:defRPr b="1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ko-KR" altLang="en-US" sz="1200" dirty="0">
                  <a:highlight>
                    <a:srgbClr val="DDD9C3"/>
                  </a:highlight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양양군</a:t>
              </a:r>
            </a:p>
          </p:txBody>
        </p:sp>
        <p:sp>
          <p:nvSpPr>
            <p:cNvPr id="95" name="Text Box 45">
              <a:extLst>
                <a:ext uri="{FF2B5EF4-FFF2-40B4-BE49-F238E27FC236}">
                  <a16:creationId xmlns:a16="http://schemas.microsoft.com/office/drawing/2014/main" id="{57C11AAC-E0E7-4023-8F74-FA3433CE55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3996" y="3841491"/>
              <a:ext cx="304943" cy="14108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eaLnBrk="1" hangingPunct="1">
                <a:defRPr sz="1000" b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  <a:lvl2pPr marL="742950" indent="-285750" eaLnBrk="0" hangingPunct="0">
                <a:defRPr b="1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ko-KR" altLang="en-US" sz="1200" dirty="0">
                  <a:highlight>
                    <a:srgbClr val="C3D69B"/>
                  </a:highlight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강릉시</a:t>
              </a:r>
            </a:p>
          </p:txBody>
        </p:sp>
        <p:sp>
          <p:nvSpPr>
            <p:cNvPr id="96" name="Text Box 46">
              <a:extLst>
                <a:ext uri="{FF2B5EF4-FFF2-40B4-BE49-F238E27FC236}">
                  <a16:creationId xmlns:a16="http://schemas.microsoft.com/office/drawing/2014/main" id="{FA5D7879-7770-479E-AE87-6E60EE126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9373" y="4419063"/>
              <a:ext cx="304943" cy="14108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eaLnBrk="1" hangingPunct="1">
                <a:defRPr sz="1000" b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  <a:lvl2pPr marL="742950" indent="-285750" eaLnBrk="0" hangingPunct="0">
                <a:defRPr b="1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ko-KR" altLang="en-US" sz="1200">
                  <a:highlight>
                    <a:srgbClr val="C3D69B"/>
                  </a:highlight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동해시</a:t>
              </a:r>
            </a:p>
          </p:txBody>
        </p:sp>
        <p:sp>
          <p:nvSpPr>
            <p:cNvPr id="97" name="Text Box 47">
              <a:extLst>
                <a:ext uri="{FF2B5EF4-FFF2-40B4-BE49-F238E27FC236}">
                  <a16:creationId xmlns:a16="http://schemas.microsoft.com/office/drawing/2014/main" id="{A73D2C5D-023B-4A18-AB52-28D3A5810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37863" y="5177126"/>
              <a:ext cx="304943" cy="14108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eaLnBrk="1" hangingPunct="1">
                <a:defRPr sz="1000" b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  <a:lvl2pPr marL="742950" indent="-285750" eaLnBrk="0" hangingPunct="0">
                <a:defRPr b="1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ko-KR" altLang="en-US" sz="1200">
                  <a:highlight>
                    <a:srgbClr val="DDD9C3"/>
                  </a:highlight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삼척시</a:t>
              </a:r>
            </a:p>
          </p:txBody>
        </p:sp>
        <p:sp>
          <p:nvSpPr>
            <p:cNvPr id="98" name="Text Box 48">
              <a:extLst>
                <a:ext uri="{FF2B5EF4-FFF2-40B4-BE49-F238E27FC236}">
                  <a16:creationId xmlns:a16="http://schemas.microsoft.com/office/drawing/2014/main" id="{5F502FB4-28CA-4C87-BDD5-1F8727D6DE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8894" y="5592256"/>
              <a:ext cx="304943" cy="14108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eaLnBrk="1" hangingPunct="1">
                <a:defRPr sz="1000" b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  <a:lvl2pPr marL="742950" indent="-285750" eaLnBrk="0" hangingPunct="0">
                <a:defRPr b="1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ko-KR" altLang="en-US" sz="1200" dirty="0">
                  <a:highlight>
                    <a:srgbClr val="C3D69B"/>
                  </a:highlight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태백시</a:t>
              </a:r>
            </a:p>
          </p:txBody>
        </p:sp>
        <p:sp>
          <p:nvSpPr>
            <p:cNvPr id="99" name="Text Box 49">
              <a:extLst>
                <a:ext uri="{FF2B5EF4-FFF2-40B4-BE49-F238E27FC236}">
                  <a16:creationId xmlns:a16="http://schemas.microsoft.com/office/drawing/2014/main" id="{4E1A131E-F80C-4367-9968-C047AC4EF5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4751" y="4897365"/>
              <a:ext cx="304943" cy="14108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eaLnBrk="1" hangingPunct="1">
                <a:defRPr sz="1000" b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  <a:lvl2pPr marL="742950" indent="-285750" eaLnBrk="0" hangingPunct="0">
                <a:defRPr b="1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ko-KR" altLang="en-US" sz="1200" dirty="0">
                  <a:highlight>
                    <a:srgbClr val="C3D69B"/>
                  </a:highlight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정선군</a:t>
              </a:r>
            </a:p>
          </p:txBody>
        </p:sp>
        <p:sp>
          <p:nvSpPr>
            <p:cNvPr id="100" name="Text Box 50">
              <a:extLst>
                <a:ext uri="{FF2B5EF4-FFF2-40B4-BE49-F238E27FC236}">
                  <a16:creationId xmlns:a16="http://schemas.microsoft.com/office/drawing/2014/main" id="{AB87E253-843D-4514-9519-C6EAAB9AEA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6866" y="4171497"/>
              <a:ext cx="304943" cy="14108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eaLnBrk="1" hangingPunct="1">
                <a:defRPr sz="1000" b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  <a:lvl2pPr marL="742950" indent="-285750" eaLnBrk="0" hangingPunct="0">
                <a:defRPr b="1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ko-KR" altLang="en-US" sz="1200">
                  <a:highlight>
                    <a:srgbClr val="DDD9C3"/>
                  </a:highlight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평창군</a:t>
              </a:r>
            </a:p>
          </p:txBody>
        </p:sp>
        <p:sp>
          <p:nvSpPr>
            <p:cNvPr id="101" name="Text Box 51">
              <a:extLst>
                <a:ext uri="{FF2B5EF4-FFF2-40B4-BE49-F238E27FC236}">
                  <a16:creationId xmlns:a16="http://schemas.microsoft.com/office/drawing/2014/main" id="{7B8D54E8-A601-438C-B68B-15B2E9A9E5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8710" y="2569028"/>
              <a:ext cx="304943" cy="14108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eaLnBrk="1" hangingPunct="1">
                <a:defRPr sz="1000" b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  <a:lvl2pPr marL="742950" indent="-285750" eaLnBrk="0" hangingPunct="0">
                <a:defRPr b="1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ko-KR" altLang="en-US" sz="1200" dirty="0">
                  <a:highlight>
                    <a:srgbClr val="C3D69B"/>
                  </a:highlight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인제군</a:t>
              </a:r>
            </a:p>
          </p:txBody>
        </p:sp>
        <p:sp>
          <p:nvSpPr>
            <p:cNvPr id="102" name="Text Box 52">
              <a:extLst>
                <a:ext uri="{FF2B5EF4-FFF2-40B4-BE49-F238E27FC236}">
                  <a16:creationId xmlns:a16="http://schemas.microsoft.com/office/drawing/2014/main" id="{FC09FAC3-7D1E-4998-8947-82B6EC02BA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8784" y="2253169"/>
              <a:ext cx="304943" cy="14108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eaLnBrk="1" hangingPunct="1">
                <a:defRPr sz="1000" b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  <a:lvl2pPr marL="742950" indent="-285750" eaLnBrk="0" hangingPunct="0">
                <a:defRPr b="1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ko-KR" altLang="en-US" sz="1200">
                  <a:highlight>
                    <a:srgbClr val="DDD9C3"/>
                  </a:highlight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화천군</a:t>
              </a:r>
            </a:p>
          </p:txBody>
        </p:sp>
        <p:sp>
          <p:nvSpPr>
            <p:cNvPr id="103" name="Text Box 53">
              <a:extLst>
                <a:ext uri="{FF2B5EF4-FFF2-40B4-BE49-F238E27FC236}">
                  <a16:creationId xmlns:a16="http://schemas.microsoft.com/office/drawing/2014/main" id="{1FE3EBFD-E3F0-4F6C-9082-BBDEE46939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5653" y="2072677"/>
              <a:ext cx="304943" cy="14108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eaLnBrk="1" hangingPunct="1">
                <a:defRPr sz="1000" b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  <a:lvl2pPr marL="742950" indent="-285750" eaLnBrk="0" hangingPunct="0">
                <a:defRPr b="1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ko-KR" altLang="en-US" sz="1200">
                  <a:highlight>
                    <a:srgbClr val="C3D69B"/>
                  </a:highlight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철원군</a:t>
              </a:r>
            </a:p>
          </p:txBody>
        </p:sp>
        <p:sp>
          <p:nvSpPr>
            <p:cNvPr id="104" name="Text Box 54">
              <a:extLst>
                <a:ext uri="{FF2B5EF4-FFF2-40B4-BE49-F238E27FC236}">
                  <a16:creationId xmlns:a16="http://schemas.microsoft.com/office/drawing/2014/main" id="{1CE1535B-B9A0-4728-80F3-D34AFA998B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8047" y="3173674"/>
              <a:ext cx="304943" cy="14108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eaLnBrk="1" hangingPunct="1">
                <a:defRPr sz="1000" b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  <a:lvl2pPr marL="742950" indent="-285750" eaLnBrk="0" hangingPunct="0">
                <a:defRPr b="1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ko-KR" altLang="en-US" sz="1200">
                  <a:highlight>
                    <a:srgbClr val="C3D69B"/>
                  </a:highlight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춘천시</a:t>
              </a:r>
            </a:p>
          </p:txBody>
        </p:sp>
        <p:sp>
          <p:nvSpPr>
            <p:cNvPr id="105" name="Text Box 55">
              <a:extLst>
                <a:ext uri="{FF2B5EF4-FFF2-40B4-BE49-F238E27FC236}">
                  <a16:creationId xmlns:a16="http://schemas.microsoft.com/office/drawing/2014/main" id="{2AA75B93-5858-4FE4-88B1-D9627B950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9226" y="3661001"/>
              <a:ext cx="304943" cy="14108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eaLnBrk="1" hangingPunct="1">
                <a:defRPr sz="1000" b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  <a:lvl2pPr marL="742950" indent="-285750" eaLnBrk="0" hangingPunct="0">
                <a:defRPr b="1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ko-KR" altLang="en-US" sz="1200" dirty="0">
                  <a:highlight>
                    <a:srgbClr val="C3D69B"/>
                  </a:highlight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홍천군</a:t>
              </a:r>
            </a:p>
          </p:txBody>
        </p:sp>
        <p:sp>
          <p:nvSpPr>
            <p:cNvPr id="106" name="Text Box 56">
              <a:extLst>
                <a:ext uri="{FF2B5EF4-FFF2-40B4-BE49-F238E27FC236}">
                  <a16:creationId xmlns:a16="http://schemas.microsoft.com/office/drawing/2014/main" id="{10CAE9A0-1349-46C1-925A-FDB5973FD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298" y="4401015"/>
              <a:ext cx="304943" cy="14108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eaLnBrk="1" hangingPunct="1">
                <a:defRPr sz="1000" b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  <a:lvl2pPr marL="742950" indent="-285750" eaLnBrk="0" hangingPunct="0">
                <a:defRPr b="1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ko-KR" altLang="en-US" sz="1200">
                  <a:highlight>
                    <a:srgbClr val="DDD9C3"/>
                  </a:highlight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횡성군</a:t>
              </a:r>
            </a:p>
          </p:txBody>
        </p:sp>
        <p:sp>
          <p:nvSpPr>
            <p:cNvPr id="107" name="Text Box 57">
              <a:extLst>
                <a:ext uri="{FF2B5EF4-FFF2-40B4-BE49-F238E27FC236}">
                  <a16:creationId xmlns:a16="http://schemas.microsoft.com/office/drawing/2014/main" id="{33B5557E-E3BB-48CA-98D7-5FDDD16B8E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5583" y="5086881"/>
              <a:ext cx="304943" cy="14108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eaLnBrk="1" hangingPunct="1">
                <a:defRPr sz="1000" b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  <a:lvl2pPr marL="742950" indent="-285750" eaLnBrk="0" hangingPunct="0">
                <a:defRPr b="1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ko-KR" altLang="en-US" sz="1200" dirty="0">
                  <a:highlight>
                    <a:srgbClr val="C3D69B"/>
                  </a:highlight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원주시</a:t>
              </a:r>
            </a:p>
          </p:txBody>
        </p:sp>
        <p:sp>
          <p:nvSpPr>
            <p:cNvPr id="108" name="Text Box 58">
              <a:extLst>
                <a:ext uri="{FF2B5EF4-FFF2-40B4-BE49-F238E27FC236}">
                  <a16:creationId xmlns:a16="http://schemas.microsoft.com/office/drawing/2014/main" id="{89E6965B-6FEB-4360-869D-B2E765C6FC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7955" y="5402740"/>
              <a:ext cx="304943" cy="14108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eaLnBrk="1" hangingPunct="1">
                <a:defRPr sz="1000" b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  <a:lvl2pPr marL="742950" indent="-285750" eaLnBrk="0" hangingPunct="0">
                <a:defRPr b="1"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b="1"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ko-KR" altLang="en-US" sz="1200" dirty="0">
                  <a:highlight>
                    <a:srgbClr val="C3D69B"/>
                  </a:highlight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영월군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132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F46098C-5E1E-490A-86C3-739BF298E8A7}"/>
              </a:ext>
            </a:extLst>
          </p:cNvPr>
          <p:cNvSpPr/>
          <p:nvPr/>
        </p:nvSpPr>
        <p:spPr>
          <a:xfrm>
            <a:off x="457200" y="457200"/>
            <a:ext cx="17373600" cy="9372600"/>
          </a:xfrm>
          <a:prstGeom prst="roundRect">
            <a:avLst>
              <a:gd name="adj" fmla="val 6233"/>
            </a:avLst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DE7E01CD-BAA2-4B74-BE80-C90BB257E38E}"/>
              </a:ext>
            </a:extLst>
          </p:cNvPr>
          <p:cNvSpPr/>
          <p:nvPr/>
        </p:nvSpPr>
        <p:spPr>
          <a:xfrm rot="10800000">
            <a:off x="1308100" y="457199"/>
            <a:ext cx="4940300" cy="1348353"/>
          </a:xfrm>
          <a:prstGeom prst="round2SameRect">
            <a:avLst>
              <a:gd name="adj1" fmla="val 38196"/>
              <a:gd name="adj2" fmla="val 0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3369473F-2399-4A46-9E57-F95155AB1C15}"/>
              </a:ext>
            </a:extLst>
          </p:cNvPr>
          <p:cNvSpPr txBox="1"/>
          <p:nvPr/>
        </p:nvSpPr>
        <p:spPr>
          <a:xfrm>
            <a:off x="1593850" y="564072"/>
            <a:ext cx="4368800" cy="1134606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200" dirty="0" err="1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전처리</a:t>
            </a:r>
            <a:r>
              <a:rPr lang="ko-KR" altLang="en-US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</a:t>
            </a:r>
            <a:r>
              <a:rPr lang="ko-KR" altLang="en-US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시각화</a:t>
            </a:r>
            <a:endParaRPr lang="ko-KR" altLang="ko-KR" sz="4000" b="0" i="0" u="none" strike="noStrike" spc="-200" dirty="0">
              <a:solidFill>
                <a:srgbClr val="F5F1EB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220700" y="7213600"/>
            <a:ext cx="3898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endParaRPr lang="en-US" sz="2200" b="0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220200" y="7213600"/>
            <a:ext cx="3898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endParaRPr lang="en-US" sz="2200" b="0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766300" y="6527800"/>
            <a:ext cx="280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219700" y="7213600"/>
            <a:ext cx="3898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endParaRPr lang="en-US" sz="2200" b="0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537200" y="6527800"/>
            <a:ext cx="326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1B5CAD2-B6DC-4C8D-B5F3-ABF0EAD142FB}"/>
              </a:ext>
            </a:extLst>
          </p:cNvPr>
          <p:cNvSpPr/>
          <p:nvPr/>
        </p:nvSpPr>
        <p:spPr>
          <a:xfrm>
            <a:off x="1397000" y="2026729"/>
            <a:ext cx="7658100" cy="7460171"/>
          </a:xfrm>
          <a:prstGeom prst="roundRect">
            <a:avLst>
              <a:gd name="adj" fmla="val 3886"/>
            </a:avLst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219200" y="7213600"/>
            <a:ext cx="3898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endParaRPr lang="en-US" sz="2200" b="0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62100" y="6527800"/>
            <a:ext cx="3213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EBEA7A8D-254D-941D-2F8B-17EFD84F8D36}"/>
              </a:ext>
            </a:extLst>
          </p:cNvPr>
          <p:cNvSpPr txBox="1"/>
          <p:nvPr/>
        </p:nvSpPr>
        <p:spPr>
          <a:xfrm>
            <a:off x="10286725" y="4989490"/>
            <a:ext cx="6330879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spc="-100" dirty="0">
                <a:solidFill>
                  <a:srgbClr val="3E372E"/>
                </a:solidFill>
                <a:latin typeface="Pretendard ExtraBold"/>
                <a:ea typeface="Pretendard ExtraBold"/>
              </a:rPr>
              <a:t>산점도와 다항 회귀선을 그려본 결과</a:t>
            </a:r>
            <a:endParaRPr lang="en-US" sz="36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18A6F4E-E7F6-4CBA-B76F-976A91B15330}"/>
              </a:ext>
            </a:extLst>
          </p:cNvPr>
          <p:cNvSpPr/>
          <p:nvPr/>
        </p:nvSpPr>
        <p:spPr>
          <a:xfrm>
            <a:off x="1313372" y="1914239"/>
            <a:ext cx="7658100" cy="7460171"/>
          </a:xfrm>
          <a:prstGeom prst="roundRect">
            <a:avLst>
              <a:gd name="adj" fmla="val 3886"/>
            </a:avLst>
          </a:prstGeom>
          <a:solidFill>
            <a:srgbClr val="FEF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8AB375FF-D6B4-6624-A1D7-0D485B80CD22}"/>
              </a:ext>
            </a:extLst>
          </p:cNvPr>
          <p:cNvSpPr txBox="1"/>
          <p:nvPr/>
        </p:nvSpPr>
        <p:spPr>
          <a:xfrm>
            <a:off x="11341100" y="3797300"/>
            <a:ext cx="51816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endParaRPr lang="en-US" sz="2200" b="0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A2DFE59A-E395-FCCD-6701-7F4B2E4E3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415" y="2476500"/>
            <a:ext cx="6825369" cy="657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선형관계, 비선형관계, 단조관계 알아보자">
            <a:extLst>
              <a:ext uri="{FF2B5EF4-FFF2-40B4-BE49-F238E27FC236}">
                <a16:creationId xmlns:a16="http://schemas.microsoft.com/office/drawing/2014/main" id="{DC928104-5FA2-E7E4-D3D7-A3CAAD6DA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730" y="1698678"/>
            <a:ext cx="7334870" cy="23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15">
            <a:extLst>
              <a:ext uri="{FF2B5EF4-FFF2-40B4-BE49-F238E27FC236}">
                <a16:creationId xmlns:a16="http://schemas.microsoft.com/office/drawing/2014/main" id="{EA0D3669-DD6E-BF68-D52C-A673D1A3437D}"/>
              </a:ext>
            </a:extLst>
          </p:cNvPr>
          <p:cNvSpPr txBox="1"/>
          <p:nvPr/>
        </p:nvSpPr>
        <p:spPr>
          <a:xfrm>
            <a:off x="10144313" y="6006926"/>
            <a:ext cx="6615702" cy="19549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100" dirty="0">
                <a:solidFill>
                  <a:srgbClr val="3E372E">
                    <a:alpha val="80000"/>
                  </a:srgbClr>
                </a:solidFill>
                <a:latin typeface="Calibri"/>
                <a:ea typeface="Pretendard Regular"/>
              </a:rPr>
              <a:t>종속변수인 미세먼지 농도와 비교하여</a:t>
            </a:r>
            <a:endParaRPr lang="en-US" altLang="ko-KR" sz="3200" spc="-100" dirty="0">
              <a:solidFill>
                <a:srgbClr val="3E372E">
                  <a:alpha val="80000"/>
                </a:srgbClr>
              </a:solidFill>
              <a:latin typeface="Calibri"/>
              <a:ea typeface="Pretendard Regular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00" normalizeH="0" baseline="0" noProof="0" dirty="0">
                <a:ln>
                  <a:noFill/>
                </a:ln>
                <a:solidFill>
                  <a:srgbClr val="3E372E">
                    <a:alpha val="80000"/>
                  </a:srgbClr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강수량</a:t>
            </a:r>
            <a:r>
              <a:rPr kumimoji="0" lang="en-US" altLang="ko-KR" sz="3200" b="0" i="0" u="none" strike="noStrike" kern="1200" cap="none" spc="-100" normalizeH="0" baseline="0" noProof="0" dirty="0">
                <a:ln>
                  <a:noFill/>
                </a:ln>
                <a:solidFill>
                  <a:srgbClr val="3E372E">
                    <a:alpha val="80000"/>
                  </a:srgbClr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,  </a:t>
            </a:r>
            <a:r>
              <a:rPr lang="ko-KR" altLang="en-US" sz="3200" spc="-100" dirty="0">
                <a:solidFill>
                  <a:srgbClr val="3E372E">
                    <a:alpha val="80000"/>
                  </a:srgbClr>
                </a:solidFill>
                <a:latin typeface="Calibri"/>
                <a:ea typeface="Pretendard Regular"/>
              </a:rPr>
              <a:t>평균</a:t>
            </a:r>
            <a:r>
              <a:rPr lang="en-US" altLang="ko-KR" sz="3200" spc="-100" dirty="0">
                <a:solidFill>
                  <a:srgbClr val="3E372E">
                    <a:alpha val="80000"/>
                  </a:srgbClr>
                </a:solidFill>
                <a:latin typeface="Calibri"/>
                <a:ea typeface="Pretendard Regular"/>
              </a:rPr>
              <a:t>/</a:t>
            </a:r>
            <a:r>
              <a:rPr lang="ko-KR" altLang="en-US" sz="3200" spc="-100" dirty="0">
                <a:solidFill>
                  <a:srgbClr val="3E372E">
                    <a:alpha val="80000"/>
                  </a:srgbClr>
                </a:solidFill>
                <a:latin typeface="Calibri"/>
                <a:ea typeface="Pretendard Regular"/>
              </a:rPr>
              <a:t>최저 기온</a:t>
            </a:r>
            <a:r>
              <a:rPr lang="en-US" altLang="ko-KR" sz="3200" spc="-100" dirty="0">
                <a:solidFill>
                  <a:srgbClr val="3E372E">
                    <a:alpha val="80000"/>
                  </a:srgbClr>
                </a:solidFill>
                <a:latin typeface="Calibri"/>
                <a:ea typeface="Pretendard Regular"/>
              </a:rPr>
              <a:t>, </a:t>
            </a:r>
            <a:r>
              <a:rPr lang="ko-KR" altLang="en-US" sz="3200" spc="-100" dirty="0">
                <a:solidFill>
                  <a:srgbClr val="3E372E">
                    <a:alpha val="80000"/>
                  </a:srgbClr>
                </a:solidFill>
                <a:latin typeface="Calibri"/>
                <a:ea typeface="Pretendard Regular"/>
              </a:rPr>
              <a:t>평균 지면온도</a:t>
            </a:r>
            <a:r>
              <a:rPr lang="en-US" altLang="ko-KR" sz="3200" spc="-100" dirty="0">
                <a:solidFill>
                  <a:srgbClr val="3E372E">
                    <a:alpha val="80000"/>
                  </a:srgbClr>
                </a:solidFill>
                <a:latin typeface="Calibri"/>
                <a:ea typeface="Pretendard Regular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00" normalizeH="0" baseline="0" noProof="0" dirty="0">
                <a:ln>
                  <a:noFill/>
                </a:ln>
                <a:solidFill>
                  <a:srgbClr val="3E372E">
                    <a:alpha val="80000"/>
                  </a:srgbClr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평균</a:t>
            </a:r>
            <a:r>
              <a:rPr kumimoji="0" lang="en-US" altLang="ko-KR" sz="3200" b="0" i="0" u="none" strike="noStrike" kern="1200" cap="none" spc="-100" normalizeH="0" baseline="0" noProof="0" dirty="0">
                <a:ln>
                  <a:noFill/>
                </a:ln>
                <a:solidFill>
                  <a:srgbClr val="3E372E">
                    <a:alpha val="80000"/>
                  </a:srgbClr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/</a:t>
            </a:r>
            <a:r>
              <a:rPr kumimoji="0" lang="ko-KR" altLang="en-US" sz="3200" b="0" i="0" u="none" strike="noStrike" kern="1200" cap="none" spc="-100" normalizeH="0" baseline="0" noProof="0" dirty="0">
                <a:ln>
                  <a:noFill/>
                </a:ln>
                <a:solidFill>
                  <a:srgbClr val="3E372E">
                    <a:alpha val="80000"/>
                  </a:srgbClr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최대</a:t>
            </a:r>
            <a:r>
              <a:rPr kumimoji="0" lang="en-US" altLang="ko-KR" sz="3200" b="0" i="0" u="none" strike="noStrike" kern="1200" cap="none" spc="-100" normalizeH="0" baseline="0" noProof="0" dirty="0">
                <a:ln>
                  <a:noFill/>
                </a:ln>
                <a:solidFill>
                  <a:srgbClr val="3E372E">
                    <a:alpha val="80000"/>
                  </a:srgbClr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/</a:t>
            </a:r>
            <a:r>
              <a:rPr kumimoji="0" lang="ko-KR" altLang="en-US" sz="3200" b="0" i="0" u="none" strike="noStrike" kern="1200" cap="none" spc="-100" normalizeH="0" baseline="0" noProof="0" dirty="0">
                <a:ln>
                  <a:noFill/>
                </a:ln>
                <a:solidFill>
                  <a:srgbClr val="3E372E">
                    <a:alpha val="80000"/>
                  </a:srgbClr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순간 풍속에서 비선형 </a:t>
            </a:r>
            <a:r>
              <a:rPr lang="ko-KR" altLang="en-US" sz="3200" spc="-100" dirty="0">
                <a:solidFill>
                  <a:srgbClr val="3E372E">
                    <a:alpha val="80000"/>
                  </a:srgbClr>
                </a:solidFill>
                <a:latin typeface="Calibri"/>
                <a:ea typeface="Pretendard Regular"/>
              </a:rPr>
              <a:t>관계</a:t>
            </a:r>
            <a:r>
              <a:rPr kumimoji="0" lang="ko-KR" altLang="en-US" sz="3200" b="0" i="0" u="none" strike="noStrike" kern="1200" cap="none" spc="-100" normalizeH="0" baseline="0" noProof="0" dirty="0">
                <a:ln>
                  <a:noFill/>
                </a:ln>
                <a:solidFill>
                  <a:srgbClr val="3E372E">
                    <a:alpha val="80000"/>
                  </a:srgbClr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 형성</a:t>
            </a:r>
            <a:endParaRPr kumimoji="0" lang="en-US" sz="3200" b="0" i="0" u="none" strike="noStrike" kern="1200" cap="none" spc="-100" normalizeH="0" baseline="0" noProof="0" dirty="0">
              <a:ln>
                <a:noFill/>
              </a:ln>
              <a:solidFill>
                <a:srgbClr val="3E372E">
                  <a:alpha val="80000"/>
                </a:srgbClr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37A909-18CA-4438-9BDE-F605A2CF086A}"/>
              </a:ext>
            </a:extLst>
          </p:cNvPr>
          <p:cNvSpPr/>
          <p:nvPr/>
        </p:nvSpPr>
        <p:spPr>
          <a:xfrm>
            <a:off x="12268200" y="1698678"/>
            <a:ext cx="2362200" cy="2310484"/>
          </a:xfrm>
          <a:prstGeom prst="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DBCFB03-CCE8-4366-80D2-F3DDEC857B25}"/>
              </a:ext>
            </a:extLst>
          </p:cNvPr>
          <p:cNvSpPr/>
          <p:nvPr/>
        </p:nvSpPr>
        <p:spPr>
          <a:xfrm>
            <a:off x="8610600" y="2144712"/>
            <a:ext cx="152400" cy="152400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0577DDF-9DAC-415F-BDDB-43D4E0E65D99}"/>
              </a:ext>
            </a:extLst>
          </p:cNvPr>
          <p:cNvSpPr/>
          <p:nvPr/>
        </p:nvSpPr>
        <p:spPr>
          <a:xfrm>
            <a:off x="1517650" y="2144712"/>
            <a:ext cx="152400" cy="152400"/>
          </a:xfrm>
          <a:prstGeom prst="ellipse">
            <a:avLst/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EA1C6-91D4-52ED-D39F-FDFAF570B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B9D5AC1-607E-4264-90A9-85D546C5E3AC}"/>
              </a:ext>
            </a:extLst>
          </p:cNvPr>
          <p:cNvSpPr/>
          <p:nvPr/>
        </p:nvSpPr>
        <p:spPr>
          <a:xfrm>
            <a:off x="457200" y="457200"/>
            <a:ext cx="17373600" cy="9372600"/>
          </a:xfrm>
          <a:prstGeom prst="roundRect">
            <a:avLst>
              <a:gd name="adj" fmla="val 6233"/>
            </a:avLst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위쪽 모서리 37">
            <a:extLst>
              <a:ext uri="{FF2B5EF4-FFF2-40B4-BE49-F238E27FC236}">
                <a16:creationId xmlns:a16="http://schemas.microsoft.com/office/drawing/2014/main" id="{BC17BFEE-5266-4E93-83F0-F8EEDB378877}"/>
              </a:ext>
            </a:extLst>
          </p:cNvPr>
          <p:cNvSpPr/>
          <p:nvPr/>
        </p:nvSpPr>
        <p:spPr>
          <a:xfrm rot="10800000">
            <a:off x="1308100" y="457199"/>
            <a:ext cx="4940300" cy="1348353"/>
          </a:xfrm>
          <a:prstGeom prst="round2SameRect">
            <a:avLst>
              <a:gd name="adj1" fmla="val 38196"/>
              <a:gd name="adj2" fmla="val 0"/>
            </a:avLst>
          </a:prstGeom>
          <a:solidFill>
            <a:srgbClr val="533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F1DA77DF-FE42-46F0-84B7-DED5981776E4}"/>
              </a:ext>
            </a:extLst>
          </p:cNvPr>
          <p:cNvSpPr txBox="1"/>
          <p:nvPr/>
        </p:nvSpPr>
        <p:spPr>
          <a:xfrm>
            <a:off x="1593850" y="564072"/>
            <a:ext cx="4368800" cy="1134606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200" dirty="0" err="1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전처리</a:t>
            </a:r>
            <a:r>
              <a:rPr lang="ko-KR" altLang="en-US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000" spc="-200" dirty="0">
                <a:solidFill>
                  <a:srgbClr val="F5F1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</a:t>
            </a:r>
            <a:r>
              <a:rPr lang="ko-KR" altLang="en-US" sz="4000" spc="-200" dirty="0">
                <a:solidFill>
                  <a:srgbClr val="F5F1EB"/>
                </a:solidFill>
                <a:ea typeface="Pretendard ExtraBold"/>
              </a:rPr>
              <a:t>칼럼 추가</a:t>
            </a:r>
            <a:endParaRPr lang="ko-KR" altLang="ko-KR" sz="4000" b="0" i="0" u="none" strike="noStrike" spc="-200" dirty="0">
              <a:solidFill>
                <a:srgbClr val="F5F1EB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13D3231E-C617-43D7-B7ED-AE647B8FBE92}"/>
              </a:ext>
            </a:extLst>
          </p:cNvPr>
          <p:cNvSpPr txBox="1"/>
          <p:nvPr/>
        </p:nvSpPr>
        <p:spPr>
          <a:xfrm>
            <a:off x="6343151" y="6478279"/>
            <a:ext cx="10433209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00" normalizeH="0" baseline="0" noProof="0" dirty="0">
                <a:ln>
                  <a:noFill/>
                </a:ln>
                <a:solidFill>
                  <a:srgbClr val="3E372E"/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데이터 셋에서 연도</a:t>
            </a:r>
            <a:r>
              <a:rPr kumimoji="0" lang="en-US" altLang="ko-KR" sz="3200" b="0" i="0" u="none" strike="noStrike" kern="1200" cap="none" spc="-100" normalizeH="0" baseline="0" noProof="0" dirty="0">
                <a:ln>
                  <a:noFill/>
                </a:ln>
                <a:solidFill>
                  <a:srgbClr val="3E372E"/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+</a:t>
            </a:r>
            <a:r>
              <a:rPr kumimoji="0" lang="ko-KR" altLang="en-US" sz="3200" b="0" i="0" u="none" strike="noStrike" kern="1200" cap="none" spc="-100" normalizeH="0" baseline="0" noProof="0" dirty="0">
                <a:ln>
                  <a:noFill/>
                </a:ln>
                <a:solidFill>
                  <a:srgbClr val="3E372E"/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rPr>
              <a:t>월 칼럼 생성 후 시간순으로 출력한 결과</a:t>
            </a:r>
            <a:endParaRPr kumimoji="0" lang="en-US" sz="3200" b="0" i="0" u="none" strike="noStrike" kern="1200" cap="none" spc="-100" normalizeH="0" baseline="0" noProof="0" dirty="0">
              <a:ln>
                <a:noFill/>
              </a:ln>
              <a:solidFill>
                <a:srgbClr val="3E372E"/>
              </a:solidFill>
              <a:effectLst/>
              <a:uLnTx/>
              <a:uFillTx/>
              <a:latin typeface="Pretendard ExtraBold"/>
              <a:ea typeface="+mn-ea"/>
              <a:cs typeface="+mn-cs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5F384B1B-0D16-477B-A72A-C3742042B0FC}"/>
              </a:ext>
            </a:extLst>
          </p:cNvPr>
          <p:cNvSpPr txBox="1"/>
          <p:nvPr/>
        </p:nvSpPr>
        <p:spPr>
          <a:xfrm>
            <a:off x="6000251" y="7260268"/>
            <a:ext cx="11172615" cy="19549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noFill/>
                </a:ln>
                <a:solidFill>
                  <a:srgbClr val="3E372E">
                    <a:alpha val="80000"/>
                  </a:srgbClr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19</a:t>
            </a:r>
            <a:r>
              <a:rPr kumimoji="0" lang="ko-KR" altLang="en-US" sz="3200" b="0" i="0" u="none" strike="noStrike" kern="1200" cap="none" spc="-100" normalizeH="0" baseline="0" noProof="0" dirty="0">
                <a:ln>
                  <a:noFill/>
                </a:ln>
                <a:solidFill>
                  <a:srgbClr val="3E372E">
                    <a:alpha val="80000"/>
                  </a:srgbClr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년</a:t>
            </a:r>
            <a:r>
              <a:rPr kumimoji="0" lang="en-US" altLang="ko-KR" sz="3200" b="0" i="0" u="none" strike="noStrike" kern="1200" cap="none" spc="-100" normalizeH="0" baseline="0" noProof="0" dirty="0">
                <a:ln>
                  <a:noFill/>
                </a:ln>
                <a:solidFill>
                  <a:srgbClr val="3E372E">
                    <a:alpha val="80000"/>
                  </a:srgbClr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~23</a:t>
            </a:r>
            <a:r>
              <a:rPr kumimoji="0" lang="ko-KR" altLang="en-US" sz="3200" b="0" i="0" u="none" strike="noStrike" kern="1200" cap="none" spc="-100" normalizeH="0" baseline="0" noProof="0" dirty="0">
                <a:ln>
                  <a:noFill/>
                </a:ln>
                <a:solidFill>
                  <a:srgbClr val="3E372E">
                    <a:alpha val="80000"/>
                  </a:srgbClr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년 전부 비슷한 형태</a:t>
            </a:r>
            <a:endParaRPr kumimoji="0" lang="en-US" altLang="ko-KR" sz="3200" b="0" i="0" u="none" strike="noStrike" kern="1200" cap="none" spc="-100" normalizeH="0" baseline="0" noProof="0" dirty="0">
              <a:ln>
                <a:noFill/>
              </a:ln>
              <a:solidFill>
                <a:srgbClr val="3E372E">
                  <a:alpha val="80000"/>
                </a:srgbClr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00" normalizeH="0" baseline="0" noProof="0" dirty="0">
                <a:ln>
                  <a:noFill/>
                </a:ln>
                <a:solidFill>
                  <a:srgbClr val="3E372E">
                    <a:alpha val="80000"/>
                  </a:srgbClr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종속변수</a:t>
            </a:r>
            <a:r>
              <a:rPr kumimoji="0" lang="en-US" altLang="ko-KR" sz="3200" b="0" i="0" u="none" strike="noStrike" kern="1200" cap="none" spc="-100" normalizeH="0" baseline="0" noProof="0" dirty="0">
                <a:ln>
                  <a:noFill/>
                </a:ln>
                <a:solidFill>
                  <a:srgbClr val="3E372E">
                    <a:alpha val="80000"/>
                  </a:srgbClr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(y)</a:t>
            </a:r>
            <a:r>
              <a:rPr kumimoji="0" lang="ko-KR" altLang="en-US" sz="3200" b="0" i="0" u="none" strike="noStrike" kern="1200" cap="none" spc="-100" normalizeH="0" baseline="0" noProof="0" dirty="0">
                <a:ln>
                  <a:noFill/>
                </a:ln>
                <a:solidFill>
                  <a:srgbClr val="3E372E">
                    <a:alpha val="80000"/>
                  </a:srgbClr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에 월 값 또한 유효한 의미와 패턴 보유한 걸로 파악되어 추가</a:t>
            </a:r>
            <a:endParaRPr kumimoji="0" lang="en-US" sz="3200" b="0" i="0" u="none" strike="noStrike" kern="1200" cap="none" spc="-100" normalizeH="0" baseline="0" noProof="0" dirty="0">
              <a:ln>
                <a:noFill/>
              </a:ln>
              <a:solidFill>
                <a:srgbClr val="3E372E">
                  <a:alpha val="80000"/>
                </a:srgbClr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id="{BC722D50-2403-4226-B04B-3FDCE2F6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38" y="1943100"/>
            <a:ext cx="16485124" cy="427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D0B916C4-A1B7-4D3D-9354-E57D2BB72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34" y="6355213"/>
            <a:ext cx="5021574" cy="342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16">
            <a:extLst>
              <a:ext uri="{FF2B5EF4-FFF2-40B4-BE49-F238E27FC236}">
                <a16:creationId xmlns:a16="http://schemas.microsoft.com/office/drawing/2014/main" id="{EEC98811-4434-4882-92D8-66095DCE8C38}"/>
              </a:ext>
            </a:extLst>
          </p:cNvPr>
          <p:cNvSpPr txBox="1"/>
          <p:nvPr/>
        </p:nvSpPr>
        <p:spPr>
          <a:xfrm>
            <a:off x="8001000" y="2095500"/>
            <a:ext cx="1955800" cy="6563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00" dirty="0">
                <a:solidFill>
                  <a:srgbClr val="3E372E"/>
                </a:solidFill>
                <a:latin typeface="Pretendard ExtraBold"/>
                <a:ea typeface="Pretendard ExtraBold"/>
              </a:rPr>
              <a:t>년도 </a:t>
            </a:r>
            <a:r>
              <a:rPr lang="en-US" altLang="ko-KR" sz="2400" spc="-100" dirty="0">
                <a:solidFill>
                  <a:srgbClr val="3E372E"/>
                </a:solidFill>
                <a:latin typeface="Pretendard ExtraBold"/>
                <a:ea typeface="Pretendard ExtraBold"/>
              </a:rPr>
              <a:t>+ </a:t>
            </a:r>
            <a:r>
              <a:rPr lang="ko-KR" altLang="en-US" sz="2400" spc="-100" dirty="0">
                <a:solidFill>
                  <a:srgbClr val="3E372E"/>
                </a:solidFill>
                <a:latin typeface="Pretendard ExtraBold"/>
                <a:ea typeface="Pretendard ExtraBold"/>
              </a:rPr>
              <a:t>월 출력</a:t>
            </a:r>
            <a:endParaRPr kumimoji="0" lang="en-US" sz="2400" b="0" i="0" u="none" strike="noStrike" kern="1200" cap="none" spc="-100" normalizeH="0" baseline="0" noProof="0" dirty="0">
              <a:ln>
                <a:noFill/>
              </a:ln>
              <a:solidFill>
                <a:srgbClr val="3E372E"/>
              </a:solidFill>
              <a:effectLst/>
              <a:uLnTx/>
              <a:uFillTx/>
              <a:latin typeface="Pretendard ExtraBold"/>
              <a:ea typeface="+mn-ea"/>
              <a:cs typeface="+mn-cs"/>
            </a:endParaRP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CBBCB9E5-BAFC-4DE5-95F1-751C4DE181D5}"/>
              </a:ext>
            </a:extLst>
          </p:cNvPr>
          <p:cNvSpPr txBox="1"/>
          <p:nvPr/>
        </p:nvSpPr>
        <p:spPr>
          <a:xfrm>
            <a:off x="1828800" y="6274739"/>
            <a:ext cx="57150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00" dirty="0">
                <a:solidFill>
                  <a:srgbClr val="3E372E"/>
                </a:solidFill>
                <a:latin typeface="Pretendard ExtraBold"/>
                <a:ea typeface="Pretendard ExtraBold"/>
              </a:rPr>
              <a:t>월만 분리하여 출력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3E372E"/>
              </a:solidFill>
              <a:effectLst/>
              <a:uLnTx/>
              <a:uFillTx/>
              <a:latin typeface="Pretendard ExtraBold"/>
              <a:ea typeface="+mn-ea"/>
              <a:cs typeface="+mn-cs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7A9E436-24C6-4FAC-8E24-E1CC44FEC97D}"/>
              </a:ext>
            </a:extLst>
          </p:cNvPr>
          <p:cNvCxnSpPr>
            <a:cxnSpLocks/>
          </p:cNvCxnSpPr>
          <p:nvPr/>
        </p:nvCxnSpPr>
        <p:spPr>
          <a:xfrm>
            <a:off x="4511040" y="2181550"/>
            <a:ext cx="0" cy="38763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648B5D-FF3F-44D1-8A79-F82048B96C84}"/>
              </a:ext>
            </a:extLst>
          </p:cNvPr>
          <p:cNvCxnSpPr>
            <a:cxnSpLocks/>
          </p:cNvCxnSpPr>
          <p:nvPr/>
        </p:nvCxnSpPr>
        <p:spPr>
          <a:xfrm>
            <a:off x="7708978" y="2181550"/>
            <a:ext cx="0" cy="38763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BBE6B92-797B-4753-9DD2-FDCC07D98394}"/>
              </a:ext>
            </a:extLst>
          </p:cNvPr>
          <p:cNvCxnSpPr>
            <a:cxnSpLocks/>
          </p:cNvCxnSpPr>
          <p:nvPr/>
        </p:nvCxnSpPr>
        <p:spPr>
          <a:xfrm>
            <a:off x="10896600" y="2181550"/>
            <a:ext cx="0" cy="38763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921B9D1-3A1A-4CF2-A49A-078922E43634}"/>
              </a:ext>
            </a:extLst>
          </p:cNvPr>
          <p:cNvCxnSpPr>
            <a:cxnSpLocks/>
          </p:cNvCxnSpPr>
          <p:nvPr/>
        </p:nvCxnSpPr>
        <p:spPr>
          <a:xfrm>
            <a:off x="14097000" y="2181550"/>
            <a:ext cx="0" cy="38763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74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1706</Words>
  <Application>Microsoft Office PowerPoint</Application>
  <PresentationFormat>사용자 지정</PresentationFormat>
  <Paragraphs>243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Pretendard Medium</vt:lpstr>
      <vt:lpstr>맑은 고딕</vt:lpstr>
      <vt:lpstr>Pretendard Regular</vt:lpstr>
      <vt:lpstr>Pretendard ExtraBold</vt:lpstr>
      <vt:lpstr>Arial</vt:lpstr>
      <vt:lpstr>Calibri</vt:lpstr>
      <vt:lpstr>Pretendard Light</vt:lpstr>
      <vt:lpstr>Courier New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지호준</dc:creator>
  <cp:lastModifiedBy>세현 김</cp:lastModifiedBy>
  <cp:revision>49</cp:revision>
  <dcterms:created xsi:type="dcterms:W3CDTF">2006-08-16T00:00:00Z</dcterms:created>
  <dcterms:modified xsi:type="dcterms:W3CDTF">2024-12-11T08:21:35Z</dcterms:modified>
</cp:coreProperties>
</file>